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68" r:id="rId3"/>
    <p:sldId id="269" r:id="rId4"/>
    <p:sldId id="267" r:id="rId5"/>
    <p:sldId id="271" r:id="rId6"/>
    <p:sldId id="283" r:id="rId7"/>
    <p:sldId id="275" r:id="rId8"/>
    <p:sldId id="278" r:id="rId9"/>
    <p:sldId id="280" r:id="rId10"/>
    <p:sldId id="273" r:id="rId11"/>
    <p:sldId id="277" r:id="rId12"/>
    <p:sldId id="274" r:id="rId13"/>
    <p:sldId id="276" r:id="rId14"/>
    <p:sldId id="279" r:id="rId15"/>
    <p:sldId id="282" r:id="rId16"/>
    <p:sldId id="281" r:id="rId17"/>
    <p:sldId id="284"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901F58B-393A-47E9-8851-946FDAAA68DB}">
          <p14:sldIdLst>
            <p14:sldId id="256"/>
          </p14:sldIdLst>
        </p14:section>
        <p14:section name="Untitled Section" id="{11272549-0137-4025-AAE1-83A3EB5634B1}">
          <p14:sldIdLst>
            <p14:sldId id="268"/>
            <p14:sldId id="269"/>
            <p14:sldId id="267"/>
            <p14:sldId id="271"/>
            <p14:sldId id="283"/>
            <p14:sldId id="275"/>
            <p14:sldId id="278"/>
            <p14:sldId id="280"/>
            <p14:sldId id="273"/>
            <p14:sldId id="277"/>
            <p14:sldId id="274"/>
            <p14:sldId id="276"/>
            <p14:sldId id="279"/>
            <p14:sldId id="282"/>
            <p14:sldId id="281"/>
            <p14:sldId id="284"/>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uay Choo Ong" initials="PCO" lastIdx="1" clrIdx="0">
    <p:extLst>
      <p:ext uri="{19B8F6BF-5375-455C-9EA6-DF929625EA0E}">
        <p15:presenceInfo xmlns:p15="http://schemas.microsoft.com/office/powerpoint/2012/main" userId="Puay Choo O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712" autoAdjust="0"/>
  </p:normalViewPr>
  <p:slideViewPr>
    <p:cSldViewPr>
      <p:cViewPr varScale="1">
        <p:scale>
          <a:sx n="81" d="100"/>
          <a:sy n="81" d="100"/>
        </p:scale>
        <p:origin x="336" y="96"/>
      </p:cViewPr>
      <p:guideLst>
        <p:guide pos="3840"/>
        <p:guide orient="horz" pos="2160"/>
      </p:guideLst>
    </p:cSldViewPr>
  </p:slideViewPr>
  <p:outlineViewPr>
    <p:cViewPr>
      <p:scale>
        <a:sx n="33" d="100"/>
        <a:sy n="33" d="100"/>
      </p:scale>
      <p:origin x="0" y="-29610"/>
    </p:cViewPr>
  </p:outlineViewPr>
  <p:notesTextViewPr>
    <p:cViewPr>
      <p:scale>
        <a:sx n="1" d="1"/>
        <a:sy n="1" d="1"/>
      </p:scale>
      <p:origin x="0" y="0"/>
    </p:cViewPr>
  </p:notesTextViewPr>
  <p:sorterViewPr>
    <p:cViewPr varScale="1">
      <p:scale>
        <a:sx n="100" d="100"/>
        <a:sy n="100" d="100"/>
      </p:scale>
      <p:origin x="0" y="0"/>
    </p:cViewPr>
  </p:sorterViewPr>
  <p:notesViewPr>
    <p:cSldViewPr showGuides="1">
      <p:cViewPr varScale="1">
        <p:scale>
          <a:sx n="64" d="100"/>
          <a:sy n="64"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43B725B-653D-4166-A8E9-72A38A1847CF}" type="datetimeFigureOut">
              <a:rPr lang="en-US"/>
              <a:t>11/18/2017</a:t>
            </a:fld>
            <a:endParaRPr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E861E8E-D392-497B-BB21-122DD7C27CF3}" type="slidenum">
              <a:rPr/>
              <a:t>‹#›</a:t>
            </a:fld>
            <a:endParaRPr dirty="0"/>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83F64CD-0576-4A9A-BD06-7889D6E60BDC}" type="datetimeFigureOut">
              <a:rPr lang="en-US"/>
              <a:t>11/18/2017</a:t>
            </a:fld>
            <a:endParaRPr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555D449-B875-4B8D-8E66-224D27E54C9A}" type="slidenum">
              <a:rPr/>
              <a:t>‹#›</a:t>
            </a:fld>
            <a:endParaRPr dirty="0"/>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Greetings</a:t>
            </a:r>
            <a:r>
              <a:rPr lang="en-US" baseline="0" dirty="0" smtClean="0"/>
              <a:t> in the name of the Lord Jesus Christ</a:t>
            </a:r>
          </a:p>
          <a:p>
            <a:endParaRPr lang="en-US" baseline="0" dirty="0" smtClean="0"/>
          </a:p>
          <a:p>
            <a:r>
              <a:rPr lang="en-US" baseline="0" dirty="0" smtClean="0"/>
              <a:t>Few Sundays ago I was struggling with what to share. The ideas I had did not </a:t>
            </a:r>
            <a:r>
              <a:rPr lang="en-US" baseline="0" dirty="0" err="1" smtClean="0"/>
              <a:t>materialised</a:t>
            </a:r>
            <a:r>
              <a:rPr lang="en-US" baseline="0" dirty="0" smtClean="0"/>
              <a:t> and I asked God for help.</a:t>
            </a:r>
          </a:p>
          <a:p>
            <a:endParaRPr lang="en-US" baseline="0" dirty="0" smtClean="0"/>
          </a:p>
          <a:p>
            <a:r>
              <a:rPr lang="en-US" baseline="0" dirty="0" smtClean="0"/>
              <a:t>At that time I was ushering at the back, and then BOOM!!!</a:t>
            </a:r>
          </a:p>
          <a:p>
            <a:endParaRPr lang="en-US" baseline="0" dirty="0" smtClean="0"/>
          </a:p>
          <a:p>
            <a:r>
              <a:rPr lang="en-US" baseline="0" dirty="0" smtClean="0"/>
              <a:t>Heart Condition drop into my heart and the outline came thick and fast…..</a:t>
            </a:r>
            <a:endParaRPr lang="en-AU" dirty="0"/>
          </a:p>
        </p:txBody>
      </p:sp>
      <p:sp>
        <p:nvSpPr>
          <p:cNvPr id="4" name="Slide Number Placeholder 3"/>
          <p:cNvSpPr>
            <a:spLocks noGrp="1"/>
          </p:cNvSpPr>
          <p:nvPr>
            <p:ph type="sldNum" sz="quarter" idx="10"/>
          </p:nvPr>
        </p:nvSpPr>
        <p:spPr/>
        <p:txBody>
          <a:bodyPr/>
          <a:lstStyle/>
          <a:p>
            <a:fld id="{9555D449-B875-4B8D-8E66-224D27E54C9A}" type="slidenum">
              <a:rPr lang="en-AU" smtClean="0"/>
              <a:t>1</a:t>
            </a:fld>
            <a:endParaRPr lang="en-AU" dirty="0"/>
          </a:p>
        </p:txBody>
      </p:sp>
    </p:spTree>
    <p:extLst>
      <p:ext uri="{BB962C8B-B14F-4D97-AF65-F5344CB8AC3E}">
        <p14:creationId xmlns:p14="http://schemas.microsoft.com/office/powerpoint/2010/main" val="2940028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555D449-B875-4B8D-8E66-224D27E54C9A}" type="slidenum">
              <a:rPr lang="en-AU" smtClean="0"/>
              <a:t>2</a:t>
            </a:fld>
            <a:endParaRPr lang="en-AU" dirty="0"/>
          </a:p>
        </p:txBody>
      </p:sp>
    </p:spTree>
    <p:extLst>
      <p:ext uri="{BB962C8B-B14F-4D97-AF65-F5344CB8AC3E}">
        <p14:creationId xmlns:p14="http://schemas.microsoft.com/office/powerpoint/2010/main" val="2154315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well being and your family’s:</a:t>
            </a:r>
          </a:p>
          <a:p>
            <a:endParaRPr lang="en-US" dirty="0" smtClean="0"/>
          </a:p>
          <a:p>
            <a:r>
              <a:rPr lang="en-US" dirty="0" smtClean="0"/>
              <a:t>If something untoward happen to you,</a:t>
            </a:r>
          </a:p>
          <a:p>
            <a:pPr marL="228600" indent="-228600">
              <a:buAutoNum type="arabicParenR"/>
            </a:pPr>
            <a:r>
              <a:rPr lang="en-US" baseline="0" dirty="0" smtClean="0"/>
              <a:t>who will take care of your family?</a:t>
            </a:r>
          </a:p>
          <a:p>
            <a:pPr marL="228600" indent="-228600">
              <a:buAutoNum type="arabicParenR"/>
            </a:pPr>
            <a:r>
              <a:rPr lang="en-US" baseline="0" dirty="0" smtClean="0"/>
              <a:t>Who will provide for your family?</a:t>
            </a:r>
          </a:p>
          <a:p>
            <a:pPr marL="228600" indent="-228600">
              <a:buAutoNum type="arabicParenR"/>
            </a:pPr>
            <a:r>
              <a:rPr lang="en-US" baseline="0" dirty="0" smtClean="0"/>
              <a:t>Who will lead and guide your family?</a:t>
            </a:r>
          </a:p>
          <a:p>
            <a:pPr marL="228600" indent="-228600">
              <a:buAutoNum type="arabicParenR"/>
            </a:pPr>
            <a:endParaRPr lang="en-US" baseline="0" dirty="0" smtClean="0"/>
          </a:p>
          <a:p>
            <a:pPr marL="0" indent="0">
              <a:buNone/>
            </a:pPr>
            <a:r>
              <a:rPr lang="en-US" baseline="0" dirty="0" smtClean="0"/>
              <a:t>Your family is dependent on you for their well being as well!</a:t>
            </a:r>
          </a:p>
          <a:p>
            <a:pPr marL="228600" indent="-228600">
              <a:buAutoNum type="arabicParenR"/>
            </a:pPr>
            <a:endParaRPr lang="en-US" dirty="0" smtClean="0"/>
          </a:p>
          <a:p>
            <a:endParaRPr lang="en-US" dirty="0" smtClean="0"/>
          </a:p>
          <a:p>
            <a:endParaRPr lang="en-AU" dirty="0"/>
          </a:p>
        </p:txBody>
      </p:sp>
      <p:sp>
        <p:nvSpPr>
          <p:cNvPr id="4" name="Slide Number Placeholder 3"/>
          <p:cNvSpPr>
            <a:spLocks noGrp="1"/>
          </p:cNvSpPr>
          <p:nvPr>
            <p:ph type="sldNum" sz="quarter" idx="10"/>
          </p:nvPr>
        </p:nvSpPr>
        <p:spPr/>
        <p:txBody>
          <a:bodyPr/>
          <a:lstStyle/>
          <a:p>
            <a:fld id="{9555D449-B875-4B8D-8E66-224D27E54C9A}" type="slidenum">
              <a:rPr lang="en-AU" smtClean="0"/>
              <a:t>3</a:t>
            </a:fld>
            <a:endParaRPr lang="en-AU" dirty="0"/>
          </a:p>
        </p:txBody>
      </p:sp>
    </p:spTree>
    <p:extLst>
      <p:ext uri="{BB962C8B-B14F-4D97-AF65-F5344CB8AC3E}">
        <p14:creationId xmlns:p14="http://schemas.microsoft.com/office/powerpoint/2010/main" val="3204663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Angina – condition of</a:t>
            </a:r>
            <a:r>
              <a:rPr lang="en-US" baseline="0" dirty="0" smtClean="0"/>
              <a:t> pain in the chest often spreading to shoulder, neck and arms as a result of lack of blood supply t the heart</a:t>
            </a:r>
            <a:endParaRPr lang="en-AU" dirty="0"/>
          </a:p>
        </p:txBody>
      </p:sp>
      <p:sp>
        <p:nvSpPr>
          <p:cNvPr id="4" name="Slide Number Placeholder 3"/>
          <p:cNvSpPr>
            <a:spLocks noGrp="1"/>
          </p:cNvSpPr>
          <p:nvPr>
            <p:ph type="sldNum" sz="quarter" idx="10"/>
          </p:nvPr>
        </p:nvSpPr>
        <p:spPr/>
        <p:txBody>
          <a:bodyPr/>
          <a:lstStyle/>
          <a:p>
            <a:fld id="{9555D449-B875-4B8D-8E66-224D27E54C9A}" type="slidenum">
              <a:rPr lang="en-AU" smtClean="0"/>
              <a:t>4</a:t>
            </a:fld>
            <a:endParaRPr lang="en-AU" dirty="0"/>
          </a:p>
        </p:txBody>
      </p:sp>
    </p:spTree>
    <p:extLst>
      <p:ext uri="{BB962C8B-B14F-4D97-AF65-F5344CB8AC3E}">
        <p14:creationId xmlns:p14="http://schemas.microsoft.com/office/powerpoint/2010/main" val="1671808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Arrhythmias</a:t>
            </a:r>
            <a:r>
              <a:rPr lang="en-US" baseline="0" dirty="0" smtClean="0"/>
              <a:t> – irregular heart beats</a:t>
            </a:r>
          </a:p>
          <a:p>
            <a:endParaRPr lang="en-US" baseline="0" dirty="0" smtClean="0"/>
          </a:p>
          <a:p>
            <a:r>
              <a:rPr lang="en-US" baseline="0" dirty="0" smtClean="0"/>
              <a:t>Atrial Fibrillation – serious form of irregular heart beats typically caused by heart’s electrics malfunction.</a:t>
            </a:r>
            <a:endParaRPr lang="en-AU" dirty="0"/>
          </a:p>
        </p:txBody>
      </p:sp>
      <p:sp>
        <p:nvSpPr>
          <p:cNvPr id="4" name="Slide Number Placeholder 3"/>
          <p:cNvSpPr>
            <a:spLocks noGrp="1"/>
          </p:cNvSpPr>
          <p:nvPr>
            <p:ph type="sldNum" sz="quarter" idx="10"/>
          </p:nvPr>
        </p:nvSpPr>
        <p:spPr/>
        <p:txBody>
          <a:bodyPr/>
          <a:lstStyle/>
          <a:p>
            <a:fld id="{9555D449-B875-4B8D-8E66-224D27E54C9A}" type="slidenum">
              <a:rPr lang="en-AU" smtClean="0"/>
              <a:t>5</a:t>
            </a:fld>
            <a:endParaRPr lang="en-AU" dirty="0"/>
          </a:p>
        </p:txBody>
      </p:sp>
    </p:spTree>
    <p:extLst>
      <p:ext uri="{BB962C8B-B14F-4D97-AF65-F5344CB8AC3E}">
        <p14:creationId xmlns:p14="http://schemas.microsoft.com/office/powerpoint/2010/main" val="945751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6</a:t>
            </a:fld>
            <a:endParaRPr lang="en-AU" dirty="0"/>
          </a:p>
        </p:txBody>
      </p:sp>
    </p:spTree>
    <p:extLst>
      <p:ext uri="{BB962C8B-B14F-4D97-AF65-F5344CB8AC3E}">
        <p14:creationId xmlns:p14="http://schemas.microsoft.com/office/powerpoint/2010/main" val="1676988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7</a:t>
            </a:fld>
            <a:endParaRPr lang="en-AU" dirty="0"/>
          </a:p>
        </p:txBody>
      </p:sp>
    </p:spTree>
    <p:extLst>
      <p:ext uri="{BB962C8B-B14F-4D97-AF65-F5344CB8AC3E}">
        <p14:creationId xmlns:p14="http://schemas.microsoft.com/office/powerpoint/2010/main" val="1304234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baseline="0" dirty="0" smtClean="0"/>
              <a:t>Proud Heart</a:t>
            </a:r>
          </a:p>
          <a:p>
            <a:pPr marL="0" indent="0">
              <a:buNone/>
            </a:pPr>
            <a:r>
              <a:rPr lang="en-US" baseline="0" dirty="0" smtClean="0"/>
              <a:t>The 5 “I will”</a:t>
            </a:r>
          </a:p>
          <a:p>
            <a:pPr marL="228600" indent="-228600">
              <a:buAutoNum type="alphaLcParenR"/>
            </a:pPr>
            <a:r>
              <a:rPr lang="en-US" baseline="0" dirty="0" smtClean="0"/>
              <a:t>I will ascend into heaven</a:t>
            </a:r>
          </a:p>
          <a:p>
            <a:pPr marL="228600" indent="-228600">
              <a:buAutoNum type="alphaLcParenR"/>
            </a:pPr>
            <a:r>
              <a:rPr lang="en-US" baseline="0" dirty="0" smtClean="0"/>
              <a:t>I will exalt my throne above the stars of God</a:t>
            </a:r>
          </a:p>
          <a:p>
            <a:pPr marL="228600" indent="-228600">
              <a:buAutoNum type="alphaLcParenR"/>
            </a:pPr>
            <a:r>
              <a:rPr lang="en-US" baseline="0" dirty="0" smtClean="0"/>
              <a:t>I will sit also on the mount of the congregation</a:t>
            </a:r>
          </a:p>
          <a:p>
            <a:pPr marL="228600" indent="-228600">
              <a:buAutoNum type="alphaLcParenR"/>
            </a:pPr>
            <a:r>
              <a:rPr lang="en-US" baseline="0" dirty="0" smtClean="0"/>
              <a:t>I will ascend the heights of the clouds</a:t>
            </a:r>
          </a:p>
          <a:p>
            <a:pPr marL="228600" indent="-228600">
              <a:buAutoNum type="alphaLcParenR"/>
            </a:pPr>
            <a:r>
              <a:rPr lang="en-US" baseline="0" dirty="0" smtClean="0"/>
              <a:t>I will be like the Most High</a:t>
            </a:r>
          </a:p>
          <a:p>
            <a:pPr marL="0" indent="0">
              <a:buNone/>
            </a:pPr>
            <a:endParaRPr lang="en-US" baseline="0" dirty="0" smtClean="0"/>
          </a:p>
          <a:p>
            <a:pPr marL="0" indent="0">
              <a:buNone/>
            </a:pPr>
            <a:r>
              <a:rPr lang="en-US" baseline="0" dirty="0" smtClean="0"/>
              <a:t>2) Hardened Heart</a:t>
            </a:r>
          </a:p>
          <a:p>
            <a:pPr marL="0" indent="0">
              <a:buNone/>
            </a:pPr>
            <a:r>
              <a:rPr lang="en-US" baseline="0" dirty="0" smtClean="0"/>
              <a:t>Not much was said about the early beginnings of Cain’s life. We can infer based on experience what happened to Adam and Eve at the birth of a baby boy. Imagine the joy, the excitement, the adoration that the couple must have lavished on Cain. If you are a parent, you can identify and say that Cain must have been ‘spoiled’. Growing up, I am sure he must have gotten used to the undivided attention and lavish approval from the parents. So when God took him to task for his offering and rebuke and warn him. Instead of dealing with God’s rebuke and warning, he hardened his heart and lashed out in anger and jealousy and we know what happened. </a:t>
            </a:r>
          </a:p>
          <a:p>
            <a:pPr marL="228600" indent="-228600">
              <a:buAutoNum type="arabicParenR"/>
            </a:pPr>
            <a:endParaRPr lang="en-AU" dirty="0"/>
          </a:p>
        </p:txBody>
      </p:sp>
      <p:sp>
        <p:nvSpPr>
          <p:cNvPr id="4" name="Slide Number Placeholder 3"/>
          <p:cNvSpPr>
            <a:spLocks noGrp="1"/>
          </p:cNvSpPr>
          <p:nvPr>
            <p:ph type="sldNum" sz="quarter" idx="10"/>
          </p:nvPr>
        </p:nvSpPr>
        <p:spPr/>
        <p:txBody>
          <a:bodyPr/>
          <a:lstStyle/>
          <a:p>
            <a:fld id="{9555D449-B875-4B8D-8E66-224D27E54C9A}" type="slidenum">
              <a:rPr lang="en-AU" smtClean="0"/>
              <a:t>8</a:t>
            </a:fld>
            <a:endParaRPr lang="en-AU" dirty="0"/>
          </a:p>
        </p:txBody>
      </p:sp>
    </p:spTree>
    <p:extLst>
      <p:ext uri="{BB962C8B-B14F-4D97-AF65-F5344CB8AC3E}">
        <p14:creationId xmlns:p14="http://schemas.microsoft.com/office/powerpoint/2010/main" val="2900270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9</a:t>
            </a:fld>
            <a:endParaRPr lang="en-AU" dirty="0"/>
          </a:p>
        </p:txBody>
      </p:sp>
    </p:spTree>
    <p:extLst>
      <p:ext uri="{BB962C8B-B14F-4D97-AF65-F5344CB8AC3E}">
        <p14:creationId xmlns:p14="http://schemas.microsoft.com/office/powerpoint/2010/main" val="3595969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10</a:t>
            </a:fld>
            <a:endParaRPr lang="en-AU" dirty="0"/>
          </a:p>
        </p:txBody>
      </p:sp>
    </p:spTree>
    <p:extLst>
      <p:ext uri="{BB962C8B-B14F-4D97-AF65-F5344CB8AC3E}">
        <p14:creationId xmlns:p14="http://schemas.microsoft.com/office/powerpoint/2010/main" val="2829198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Consequences:</a:t>
            </a:r>
          </a:p>
          <a:p>
            <a:r>
              <a:rPr lang="en-US" dirty="0" smtClean="0"/>
              <a:t>King </a:t>
            </a:r>
            <a:r>
              <a:rPr lang="en-US" dirty="0" err="1" smtClean="0"/>
              <a:t>Uzziah</a:t>
            </a:r>
            <a:r>
              <a:rPr lang="en-US" dirty="0" smtClean="0"/>
              <a:t> was reproved</a:t>
            </a:r>
            <a:r>
              <a:rPr lang="en-US" baseline="0" dirty="0" smtClean="0"/>
              <a:t> by the priests and some 80 priests </a:t>
            </a:r>
            <a:r>
              <a:rPr lang="en-US" dirty="0" smtClean="0"/>
              <a:t>physically opposed</a:t>
            </a:r>
            <a:r>
              <a:rPr lang="en-US" baseline="0" dirty="0" smtClean="0"/>
              <a:t> him. King </a:t>
            </a:r>
            <a:r>
              <a:rPr lang="en-US" baseline="0" dirty="0" err="1" smtClean="0"/>
              <a:t>Uzziah</a:t>
            </a:r>
            <a:r>
              <a:rPr lang="en-US" baseline="0" dirty="0" smtClean="0"/>
              <a:t> was angry with the priest but he still had a chance to change. But he persisted, taking the censer of incense and while still angry was judged and </a:t>
            </a:r>
            <a:r>
              <a:rPr lang="en-US" baseline="0" dirty="0" err="1" smtClean="0"/>
              <a:t>strikened</a:t>
            </a:r>
            <a:r>
              <a:rPr lang="en-US" baseline="0" dirty="0" smtClean="0"/>
              <a:t> by God with leprosy on the forehead.</a:t>
            </a:r>
          </a:p>
          <a:p>
            <a:endParaRPr lang="en-US" baseline="0" dirty="0" smtClean="0"/>
          </a:p>
          <a:p>
            <a:r>
              <a:rPr lang="en-US" baseline="0" dirty="0" smtClean="0"/>
              <a:t>From that point, he was </a:t>
            </a:r>
            <a:r>
              <a:rPr lang="en-US" baseline="0" dirty="0" err="1" smtClean="0"/>
              <a:t>cust</a:t>
            </a:r>
            <a:r>
              <a:rPr lang="en-US" baseline="0" dirty="0" smtClean="0"/>
              <a:t> off completely from the house of God and even his palace – thoroughly humbling!</a:t>
            </a:r>
          </a:p>
          <a:p>
            <a:endParaRPr lang="en-US" baseline="0" dirty="0" smtClean="0"/>
          </a:p>
          <a:p>
            <a:r>
              <a:rPr lang="en-US" baseline="0" dirty="0" smtClean="0"/>
              <a:t>This was indeed very sad. King </a:t>
            </a:r>
            <a:r>
              <a:rPr lang="en-US" baseline="0" dirty="0" err="1" smtClean="0"/>
              <a:t>Uzziah</a:t>
            </a:r>
            <a:r>
              <a:rPr lang="en-US" baseline="0" dirty="0" smtClean="0"/>
              <a:t> was known as a good king and his 52 years reign was recognized as a time of great achievement for the Kingdom of Judah. He subdued all his enemies, organized his army, build fortified cities with great weapons of warfare, cultivated lands and dug wells for husbandry and so on. Yet a year or so before his death, that moment of pride destroyed everything and he was known simply as a leper!</a:t>
            </a:r>
          </a:p>
          <a:p>
            <a:endParaRPr lang="en-US" baseline="0" dirty="0" smtClean="0"/>
          </a:p>
          <a:p>
            <a:r>
              <a:rPr lang="en-US" baseline="0" dirty="0" smtClean="0"/>
              <a:t>Can you note the common characteristic between </a:t>
            </a:r>
            <a:r>
              <a:rPr lang="en-US" baseline="0" dirty="0" err="1" smtClean="0"/>
              <a:t>Uzziah</a:t>
            </a:r>
            <a:r>
              <a:rPr lang="en-US" baseline="0" dirty="0" smtClean="0"/>
              <a:t> and Nebuchadnezzar? Older men – I am looking at myself here!!!!</a:t>
            </a:r>
          </a:p>
        </p:txBody>
      </p:sp>
      <p:sp>
        <p:nvSpPr>
          <p:cNvPr id="4" name="Slide Number Placeholder 3"/>
          <p:cNvSpPr>
            <a:spLocks noGrp="1"/>
          </p:cNvSpPr>
          <p:nvPr>
            <p:ph type="sldNum" sz="quarter" idx="10"/>
          </p:nvPr>
        </p:nvSpPr>
        <p:spPr/>
        <p:txBody>
          <a:bodyPr/>
          <a:lstStyle/>
          <a:p>
            <a:fld id="{9555D449-B875-4B8D-8E66-224D27E54C9A}" type="slidenum">
              <a:rPr lang="en-AU" smtClean="0"/>
              <a:t>11</a:t>
            </a:fld>
            <a:endParaRPr lang="en-AU" dirty="0"/>
          </a:p>
        </p:txBody>
      </p:sp>
    </p:spTree>
    <p:extLst>
      <p:ext uri="{BB962C8B-B14F-4D97-AF65-F5344CB8AC3E}">
        <p14:creationId xmlns:p14="http://schemas.microsoft.com/office/powerpoint/2010/main" val="2500203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God’s Ways:</a:t>
            </a:r>
          </a:p>
          <a:p>
            <a:endParaRPr lang="en-US" dirty="0" smtClean="0"/>
          </a:p>
          <a:p>
            <a:r>
              <a:rPr lang="en-US" dirty="0" smtClean="0"/>
              <a:t>Ps 34:18</a:t>
            </a:r>
            <a:r>
              <a:rPr lang="en-US" baseline="0" dirty="0" smtClean="0"/>
              <a:t> The Lord is near to those who have a broken heart, and saves such as have a contrite spirit</a:t>
            </a:r>
          </a:p>
          <a:p>
            <a:endParaRPr lang="en-US" baseline="0" dirty="0" smtClean="0"/>
          </a:p>
          <a:p>
            <a:r>
              <a:rPr lang="en-US" baseline="0" dirty="0" smtClean="0"/>
              <a:t>Ps 51:17 The sacrifices of God are a broken spirit, A broken and contrite heart – these, O God, You will not despise.</a:t>
            </a:r>
          </a:p>
          <a:p>
            <a:endParaRPr lang="en-US" baseline="0" dirty="0" smtClean="0"/>
          </a:p>
          <a:p>
            <a:r>
              <a:rPr lang="en-US" baseline="0" dirty="0" smtClean="0"/>
              <a:t>Isa 57:15 For thus says the High and Lofty One Who inhabits eternity, whose name is Holy: I dwell in the high and holy place, with him who has a contrite and humble spirit, to revive the heart of the </a:t>
            </a:r>
            <a:r>
              <a:rPr lang="en-US" baseline="0" dirty="0" err="1" smtClean="0"/>
              <a:t>hunble</a:t>
            </a:r>
            <a:r>
              <a:rPr lang="en-US" baseline="0" dirty="0" smtClean="0"/>
              <a:t>, and to revive the heart of the contrite ones.</a:t>
            </a:r>
          </a:p>
          <a:p>
            <a:endParaRPr lang="en-US" baseline="0" dirty="0" smtClean="0"/>
          </a:p>
          <a:p>
            <a:r>
              <a:rPr lang="en-US" baseline="0" dirty="0" smtClean="0"/>
              <a:t>The progression of sin:</a:t>
            </a:r>
          </a:p>
          <a:p>
            <a:endParaRPr lang="en-US" baseline="0" dirty="0" smtClean="0"/>
          </a:p>
          <a:p>
            <a:r>
              <a:rPr lang="en-US" baseline="0" dirty="0" smtClean="0"/>
              <a:t>DECEITFULNESS OF SIN --</a:t>
            </a:r>
            <a:r>
              <a:rPr lang="en-US" baseline="0" dirty="0" smtClean="0">
                <a:sym typeface="Wingdings" panose="05000000000000000000" pitchFamily="2" charset="2"/>
              </a:rPr>
              <a:t> HARDENED HEART -- UNBELIEF IN EVIL HEART -- DEPART FROM GOD</a:t>
            </a:r>
            <a:endParaRPr lang="en-AU" dirty="0"/>
          </a:p>
        </p:txBody>
      </p:sp>
      <p:sp>
        <p:nvSpPr>
          <p:cNvPr id="4" name="Slide Number Placeholder 3"/>
          <p:cNvSpPr>
            <a:spLocks noGrp="1"/>
          </p:cNvSpPr>
          <p:nvPr>
            <p:ph type="sldNum" sz="quarter" idx="10"/>
          </p:nvPr>
        </p:nvSpPr>
        <p:spPr/>
        <p:txBody>
          <a:bodyPr/>
          <a:lstStyle/>
          <a:p>
            <a:fld id="{9555D449-B875-4B8D-8E66-224D27E54C9A}" type="slidenum">
              <a:rPr lang="en-AU" smtClean="0"/>
              <a:t>12</a:t>
            </a:fld>
            <a:endParaRPr lang="en-AU" dirty="0"/>
          </a:p>
        </p:txBody>
      </p:sp>
    </p:spTree>
    <p:extLst>
      <p:ext uri="{BB962C8B-B14F-4D97-AF65-F5344CB8AC3E}">
        <p14:creationId xmlns:p14="http://schemas.microsoft.com/office/powerpoint/2010/main" val="2557078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13</a:t>
            </a:fld>
            <a:endParaRPr lang="en-AU" dirty="0"/>
          </a:p>
        </p:txBody>
      </p:sp>
    </p:spTree>
    <p:extLst>
      <p:ext uri="{BB962C8B-B14F-4D97-AF65-F5344CB8AC3E}">
        <p14:creationId xmlns:p14="http://schemas.microsoft.com/office/powerpoint/2010/main" val="2556247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14</a:t>
            </a:fld>
            <a:endParaRPr lang="en-AU" dirty="0"/>
          </a:p>
        </p:txBody>
      </p:sp>
    </p:spTree>
    <p:extLst>
      <p:ext uri="{BB962C8B-B14F-4D97-AF65-F5344CB8AC3E}">
        <p14:creationId xmlns:p14="http://schemas.microsoft.com/office/powerpoint/2010/main" val="740889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15</a:t>
            </a:fld>
            <a:endParaRPr lang="en-AU" dirty="0"/>
          </a:p>
        </p:txBody>
      </p:sp>
    </p:spTree>
    <p:extLst>
      <p:ext uri="{BB962C8B-B14F-4D97-AF65-F5344CB8AC3E}">
        <p14:creationId xmlns:p14="http://schemas.microsoft.com/office/powerpoint/2010/main" val="3525352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16</a:t>
            </a:fld>
            <a:endParaRPr lang="en-AU" dirty="0"/>
          </a:p>
        </p:txBody>
      </p:sp>
    </p:spTree>
    <p:extLst>
      <p:ext uri="{BB962C8B-B14F-4D97-AF65-F5344CB8AC3E}">
        <p14:creationId xmlns:p14="http://schemas.microsoft.com/office/powerpoint/2010/main" val="1371082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555D449-B875-4B8D-8E66-224D27E54C9A}" type="slidenum">
              <a:rPr lang="en-AU" smtClean="0"/>
              <a:t>17</a:t>
            </a:fld>
            <a:endParaRPr lang="en-AU" dirty="0"/>
          </a:p>
        </p:txBody>
      </p:sp>
    </p:spTree>
    <p:extLst>
      <p:ext uri="{BB962C8B-B14F-4D97-AF65-F5344CB8AC3E}">
        <p14:creationId xmlns:p14="http://schemas.microsoft.com/office/powerpoint/2010/main" val="302431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D9D9D9"/>
            </a:gs>
            <a:gs pos="100000">
              <a:schemeClr val="bg1"/>
            </a:gs>
          </a:gsLst>
          <a:lin ang="81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828800"/>
            <a:ext cx="4098175" cy="3177380"/>
          </a:xfrm>
        </p:spPr>
        <p:txBody>
          <a:bodyPr anchor="b">
            <a:normAutofit/>
          </a:bodyPr>
          <a:lstStyle>
            <a:lvl1pPr algn="l">
              <a:lnSpc>
                <a:spcPct val="80000"/>
              </a:lnSpc>
              <a:defRPr sz="5400">
                <a:solidFill>
                  <a:schemeClr val="accent1"/>
                </a:solidFill>
              </a:defRPr>
            </a:lvl1pPr>
          </a:lstStyle>
          <a:p>
            <a:r>
              <a:rPr lang="en-US" smtClean="0"/>
              <a:t>Click to edit Master title style</a:t>
            </a:r>
            <a:endParaRPr/>
          </a:p>
        </p:txBody>
      </p:sp>
      <p:sp>
        <p:nvSpPr>
          <p:cNvPr id="3" name="Subtitle 2"/>
          <p:cNvSpPr>
            <a:spLocks noGrp="1"/>
          </p:cNvSpPr>
          <p:nvPr>
            <p:ph type="subTitle" idx="1"/>
          </p:nvPr>
        </p:nvSpPr>
        <p:spPr>
          <a:xfrm>
            <a:off x="626225" y="5181600"/>
            <a:ext cx="4098175" cy="685800"/>
          </a:xfrm>
        </p:spPr>
        <p:txBody>
          <a:bodyPr>
            <a:normAutofit/>
          </a:bodyPr>
          <a:lstStyle>
            <a:lvl1pPr marL="0" indent="0" algn="l">
              <a:buNone/>
              <a:defRPr sz="2000" cap="all"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pic>
        <p:nvPicPr>
          <p:cNvPr id="7" name="Picture 6" descr="EKG lin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188688" y="-1"/>
            <a:ext cx="7000137" cy="6858001"/>
          </a:xfrm>
          <a:prstGeom prst="rect">
            <a:avLst/>
          </a:prstGeom>
        </p:spPr>
      </p:pic>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11/18/2017</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chemeClr val="accent1"/>
            </a:gs>
            <a:gs pos="100000">
              <a:schemeClr val="accent1">
                <a:lumMod val="75000"/>
              </a:schemeClr>
            </a:gs>
          </a:gsLst>
          <a:lin ang="5400000" scaled="0"/>
          <a:tileRect/>
        </a:gradFill>
        <a:effectLst/>
      </p:bgPr>
    </p:bg>
    <p:spTree>
      <p:nvGrpSpPr>
        <p:cNvPr id="1" name=""/>
        <p:cNvGrpSpPr/>
        <p:nvPr/>
      </p:nvGrpSpPr>
      <p:grpSpPr>
        <a:xfrm>
          <a:off x="0" y="0"/>
          <a:ext cx="0" cy="0"/>
          <a:chOff x="0" y="0"/>
          <a:chExt cx="0" cy="0"/>
        </a:xfrm>
      </p:grpSpPr>
      <p:sp>
        <p:nvSpPr>
          <p:cNvPr id="7" name="Rectangle 6" descr="Rectangle"/>
          <p:cNvSpPr/>
          <p:nvPr/>
        </p:nvSpPr>
        <p:spPr>
          <a:xfrm>
            <a:off x="265112" y="228600"/>
            <a:ext cx="11658600" cy="6400800"/>
          </a:xfrm>
          <a:prstGeom prst="rect">
            <a:avLst/>
          </a:prstGeom>
          <a:noFill/>
          <a:ln w="15875">
            <a:gradFill flip="none" rotWithShape="1">
              <a:gsLst>
                <a:gs pos="0">
                  <a:schemeClr val="bg1">
                    <a:lumMod val="75000"/>
                  </a:schemeClr>
                </a:gs>
                <a:gs pos="100000">
                  <a:schemeClr val="bg1"/>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1066800" y="1828800"/>
            <a:ext cx="7772400" cy="3177380"/>
          </a:xfrm>
        </p:spPr>
        <p:txBody>
          <a:bodyPr anchor="b">
            <a:normAutofit/>
          </a:bodyPr>
          <a:lstStyle>
            <a:lvl1pPr>
              <a:lnSpc>
                <a:spcPct val="80000"/>
              </a:lnSpc>
              <a:defRPr sz="5400"/>
            </a:lvl1pPr>
          </a:lstStyle>
          <a:p>
            <a:r>
              <a:rPr lang="en-US" smtClean="0"/>
              <a:t>Click to edit Master title style</a:t>
            </a:r>
            <a:endParaRPr/>
          </a:p>
        </p:txBody>
      </p:sp>
      <p:sp>
        <p:nvSpPr>
          <p:cNvPr id="3" name="Text Placeholder 2"/>
          <p:cNvSpPr>
            <a:spLocks noGrp="1"/>
          </p:cNvSpPr>
          <p:nvPr>
            <p:ph type="body" idx="1"/>
          </p:nvPr>
        </p:nvSpPr>
        <p:spPr>
          <a:xfrm>
            <a:off x="1066800" y="5181600"/>
            <a:ext cx="7772400" cy="685800"/>
          </a:xfrm>
        </p:spPr>
        <p:txBody>
          <a:bodyPr>
            <a:normAutofit/>
          </a:bodyPr>
          <a:lstStyle>
            <a:lvl1pPr marL="0" indent="0">
              <a:buNone/>
              <a:defRPr sz="2000" cap="all"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0668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3246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37CC0096-1860-4642-9CD2-0079EA5E7CD1}" type="datetimeFigureOut">
              <a:rPr lang="en-US"/>
              <a:t>11/18/2017</a:t>
            </a:fld>
            <a:endParaRPr dirty="0"/>
          </a:p>
        </p:txBody>
      </p:sp>
      <p:sp>
        <p:nvSpPr>
          <p:cNvPr id="7" name="Slide Number Placeholder 6"/>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0668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68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3246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246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37CC0096-1860-4642-9CD2-0079EA5E7CD1}" type="datetimeFigureOut">
              <a:rPr lang="en-US"/>
              <a:t>11/18/2017</a:t>
            </a:fld>
            <a:endParaRPr dirty="0"/>
          </a:p>
        </p:txBody>
      </p:sp>
      <p:sp>
        <p:nvSpPr>
          <p:cNvPr id="9" name="Slide Number Placeholder 8"/>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endParaRPr dirty="0"/>
          </a:p>
        </p:txBody>
      </p:sp>
      <p:sp>
        <p:nvSpPr>
          <p:cNvPr id="3" name="Date Placeholder 2"/>
          <p:cNvSpPr>
            <a:spLocks noGrp="1"/>
          </p:cNvSpPr>
          <p:nvPr>
            <p:ph type="dt" sz="half" idx="10"/>
          </p:nvPr>
        </p:nvSpPr>
        <p:spPr/>
        <p:txBody>
          <a:bodyPr/>
          <a:lstStyle/>
          <a:p>
            <a:fld id="{37CC0096-1860-4642-9CD2-0079EA5E7CD1}" type="datetimeFigureOut">
              <a:rPr lang="en-US"/>
              <a:t>11/18/2017</a:t>
            </a:fld>
            <a:endParaRPr dirty="0"/>
          </a:p>
        </p:txBody>
      </p:sp>
      <p:sp>
        <p:nvSpPr>
          <p:cNvPr id="5" name="Slide Number Placeholder 4"/>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dirty="0"/>
          </a:p>
        </p:txBody>
      </p:sp>
      <p:sp>
        <p:nvSpPr>
          <p:cNvPr id="2" name="Date Placeholder 1"/>
          <p:cNvSpPr>
            <a:spLocks noGrp="1"/>
          </p:cNvSpPr>
          <p:nvPr>
            <p:ph type="dt" sz="half" idx="10"/>
          </p:nvPr>
        </p:nvSpPr>
        <p:spPr/>
        <p:txBody>
          <a:bodyPr/>
          <a:lstStyle/>
          <a:p>
            <a:fld id="{37CC0096-1860-4642-9CD2-0079EA5E7CD1}" type="datetimeFigureOut">
              <a:rPr lang="en-US"/>
              <a:t>11/18/2017</a:t>
            </a:fld>
            <a:endParaRPr dirty="0"/>
          </a:p>
        </p:txBody>
      </p:sp>
      <p:sp>
        <p:nvSpPr>
          <p:cNvPr id="4" name="Slide Number Placeholder 3"/>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7632700" y="3200400"/>
            <a:ext cx="3932237" cy="1752600"/>
          </a:xfrm>
        </p:spPr>
        <p:txBody>
          <a:bodyPr anchor="b">
            <a:normAutofit/>
          </a:bodyPr>
          <a:lstStyle>
            <a:lvl1pPr>
              <a:defRPr sz="3600"/>
            </a:lvl1pPr>
          </a:lstStyle>
          <a:p>
            <a:r>
              <a:rPr lang="en-US" smtClean="0"/>
              <a:t>Click to edit Master title style</a:t>
            </a:r>
            <a:endParaRPr/>
          </a:p>
        </p:txBody>
      </p:sp>
      <p:sp>
        <p:nvSpPr>
          <p:cNvPr id="3" name="Content Placeholder 2"/>
          <p:cNvSpPr>
            <a:spLocks noGrp="1"/>
          </p:cNvSpPr>
          <p:nvPr>
            <p:ph idx="1"/>
          </p:nvPr>
        </p:nvSpPr>
        <p:spPr>
          <a:xfrm>
            <a:off x="609600" y="457201"/>
            <a:ext cx="5943600" cy="5943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632699" y="5029200"/>
            <a:ext cx="3932237" cy="137160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7635240" y="3200400"/>
            <a:ext cx="3932237" cy="1752600"/>
          </a:xfrm>
        </p:spPr>
        <p:txBody>
          <a:bodyPr anchor="b">
            <a:normAutofit/>
          </a:bodyPr>
          <a:lstStyle>
            <a:lvl1pPr>
              <a:defRPr sz="3600"/>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 y="0"/>
            <a:ext cx="7008810" cy="6857999"/>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7635240" y="5029200"/>
            <a:ext cx="3932237" cy="137464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11/18/2017</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descr="Rectangle"/>
          <p:cNvSpPr/>
          <p:nvPr/>
        </p:nvSpPr>
        <p:spPr>
          <a:xfrm>
            <a:off x="9982200" y="0"/>
            <a:ext cx="2209800" cy="6858000"/>
          </a:xfrm>
          <a:prstGeom prst="rect">
            <a:avLst/>
          </a:prstGeom>
          <a:gradFill flip="none" rotWithShape="1">
            <a:gsLst>
              <a:gs pos="0">
                <a:schemeClr val="accent1"/>
              </a:gs>
              <a:gs pos="100000">
                <a:schemeClr val="accent1">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Vertical Title 1"/>
          <p:cNvSpPr>
            <a:spLocks noGrp="1"/>
          </p:cNvSpPr>
          <p:nvPr>
            <p:ph type="title" orient="vert"/>
          </p:nvPr>
        </p:nvSpPr>
        <p:spPr>
          <a:xfrm>
            <a:off x="10058399" y="457201"/>
            <a:ext cx="2057401" cy="59436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09600" y="457200"/>
            <a:ext cx="9067800" cy="5943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11/18/2017</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9D9D9"/>
            </a:gs>
            <a:gs pos="100000">
              <a:schemeClr val="bg1"/>
            </a:gs>
          </a:gsLst>
          <a:lin ang="16200000" scaled="1"/>
          <a:tileRect/>
        </a:gradFill>
        <a:effectLst/>
      </p:bgPr>
    </p:bg>
    <p:spTree>
      <p:nvGrpSpPr>
        <p:cNvPr id="1" name=""/>
        <p:cNvGrpSpPr/>
        <p:nvPr/>
      </p:nvGrpSpPr>
      <p:grpSpPr>
        <a:xfrm>
          <a:off x="0" y="0"/>
          <a:ext cx="0" cy="0"/>
          <a:chOff x="0" y="0"/>
          <a:chExt cx="0" cy="0"/>
        </a:xfrm>
      </p:grpSpPr>
      <p:sp>
        <p:nvSpPr>
          <p:cNvPr id="7" name="red bar" descr="Red bar"/>
          <p:cNvSpPr/>
          <p:nvPr/>
        </p:nvSpPr>
        <p:spPr>
          <a:xfrm>
            <a:off x="1" y="1"/>
            <a:ext cx="12188824" cy="1524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Placeholder 1"/>
          <p:cNvSpPr>
            <a:spLocks noGrp="1"/>
          </p:cNvSpPr>
          <p:nvPr>
            <p:ph type="title"/>
          </p:nvPr>
        </p:nvSpPr>
        <p:spPr>
          <a:xfrm>
            <a:off x="1066800" y="99220"/>
            <a:ext cx="10058400" cy="1325563"/>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1524000" y="1828799"/>
            <a:ext cx="9144000" cy="4572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066800" y="6481760"/>
            <a:ext cx="7848600" cy="239715"/>
          </a:xfrm>
          <a:prstGeom prst="rect">
            <a:avLst/>
          </a:prstGeom>
        </p:spPr>
        <p:txBody>
          <a:bodyPr vert="horz" lIns="91440" tIns="45720" rIns="91440" bIns="45720" rtlCol="0" anchor="ctr"/>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9067800" y="6465885"/>
            <a:ext cx="1066800" cy="239715"/>
          </a:xfrm>
          <a:prstGeom prst="rect">
            <a:avLst/>
          </a:prstGeom>
        </p:spPr>
        <p:txBody>
          <a:bodyPr vert="horz" lIns="91440" tIns="45720" rIns="91440" bIns="45720" rtlCol="0" anchor="ctr"/>
          <a:lstStyle>
            <a:lvl1pPr algn="r">
              <a:defRPr sz="1100">
                <a:solidFill>
                  <a:schemeClr val="tx1"/>
                </a:solidFill>
              </a:defRPr>
            </a:lvl1pPr>
          </a:lstStyle>
          <a:p>
            <a:fld id="{37CC0096-1860-4642-9CD2-0079EA5E7CD1}" type="datetimeFigureOut">
              <a:rPr lang="en-US" smtClean="0"/>
              <a:pPr/>
              <a:t>11/18/2017</a:t>
            </a:fld>
            <a:endParaRPr lang="en-US" dirty="0"/>
          </a:p>
        </p:txBody>
      </p:sp>
      <p:sp>
        <p:nvSpPr>
          <p:cNvPr id="6" name="Slide Number Placeholder 5"/>
          <p:cNvSpPr>
            <a:spLocks noGrp="1"/>
          </p:cNvSpPr>
          <p:nvPr>
            <p:ph type="sldNum" sz="quarter" idx="4"/>
          </p:nvPr>
        </p:nvSpPr>
        <p:spPr>
          <a:xfrm>
            <a:off x="10287000" y="6481760"/>
            <a:ext cx="838200" cy="239715"/>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400" kern="1200">
          <a:solidFill>
            <a:schemeClr val="tx1">
              <a:lumMod val="75000"/>
              <a:lumOff val="25000"/>
            </a:schemeClr>
          </a:solidFill>
          <a:latin typeface="+mn-lt"/>
          <a:ea typeface="+mn-ea"/>
          <a:cs typeface="+mn-cs"/>
        </a:defRPr>
      </a:lvl1pPr>
      <a:lvl2pPr marL="457200" indent="-228600" algn="l" defTabSz="914400" rtl="0" eaLnBrk="1" latinLnBrk="0" hangingPunct="1">
        <a:lnSpc>
          <a:spcPct val="90000"/>
        </a:lnSpc>
        <a:spcBef>
          <a:spcPts val="600"/>
        </a:spcBef>
        <a:buSzPct val="100000"/>
        <a:buFont typeface="Arial" pitchFamily="34" charset="0"/>
        <a:buChar char="▪"/>
        <a:defRPr sz="2200" kern="1200">
          <a:solidFill>
            <a:schemeClr val="tx1">
              <a:lumMod val="75000"/>
              <a:lumOff val="25000"/>
            </a:schemeClr>
          </a:solidFill>
          <a:latin typeface="+mn-lt"/>
          <a:ea typeface="+mn-ea"/>
          <a:cs typeface="+mn-cs"/>
        </a:defRPr>
      </a:lvl2pPr>
      <a:lvl3pPr marL="685800" indent="-182880" algn="l" defTabSz="914400" rtl="0" eaLnBrk="1" latinLnBrk="0" hangingPunct="1">
        <a:lnSpc>
          <a:spcPct val="90000"/>
        </a:lnSpc>
        <a:spcBef>
          <a:spcPts val="600"/>
        </a:spcBef>
        <a:buSzPct val="100000"/>
        <a:buFont typeface="Arial" pitchFamily="34" charset="0"/>
        <a:buChar char="▪"/>
        <a:defRPr sz="2000" kern="1200">
          <a:solidFill>
            <a:schemeClr val="tx1">
              <a:lumMod val="75000"/>
              <a:lumOff val="25000"/>
            </a:schemeClr>
          </a:solidFill>
          <a:latin typeface="+mn-lt"/>
          <a:ea typeface="+mn-ea"/>
          <a:cs typeface="+mn-cs"/>
        </a:defRPr>
      </a:lvl3pPr>
      <a:lvl4pPr marL="868680" indent="-182563" algn="l" defTabSz="914400" rtl="0" eaLnBrk="1" latinLnBrk="0" hangingPunct="1">
        <a:lnSpc>
          <a:spcPct val="90000"/>
        </a:lnSpc>
        <a:spcBef>
          <a:spcPts val="600"/>
        </a:spcBef>
        <a:buSzPct val="100000"/>
        <a:buFont typeface="Arial" pitchFamily="34" charset="0"/>
        <a:buChar char="▪"/>
        <a:defRPr sz="1800" kern="1200">
          <a:solidFill>
            <a:schemeClr val="tx1">
              <a:lumMod val="75000"/>
              <a:lumOff val="25000"/>
            </a:schemeClr>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600" kern="1200">
          <a:solidFill>
            <a:schemeClr val="tx1">
              <a:lumMod val="75000"/>
              <a:lumOff val="25000"/>
            </a:schemeClr>
          </a:solidFill>
          <a:latin typeface="+mn-lt"/>
          <a:ea typeface="+mn-ea"/>
          <a:cs typeface="+mn-cs"/>
        </a:defRPr>
      </a:lvl5pPr>
      <a:lvl6pPr marL="123444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6pPr>
      <a:lvl7pPr marL="141732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7pPr>
      <a:lvl8pPr marL="160020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8pPr>
      <a:lvl9pPr marL="178308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9376" y="1124744"/>
            <a:ext cx="4098175" cy="3177380"/>
          </a:xfrm>
        </p:spPr>
        <p:txBody>
          <a:bodyPr/>
          <a:lstStyle/>
          <a:p>
            <a:r>
              <a:rPr lang="en-US" dirty="0" smtClean="0"/>
              <a:t>Heart Condition</a:t>
            </a:r>
            <a:endParaRPr lang="en-US" dirty="0"/>
          </a:p>
        </p:txBody>
      </p:sp>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412776"/>
            <a:ext cx="4098175" cy="792088"/>
          </a:xfrm>
        </p:spPr>
        <p:txBody>
          <a:bodyPr>
            <a:normAutofit/>
          </a:bodyPr>
          <a:lstStyle/>
          <a:p>
            <a:r>
              <a:rPr lang="en-US" sz="4000" dirty="0" smtClean="0"/>
              <a:t>Heart Condition</a:t>
            </a:r>
            <a:endParaRPr lang="en-US" sz="4000" dirty="0"/>
          </a:p>
        </p:txBody>
      </p:sp>
      <p:sp>
        <p:nvSpPr>
          <p:cNvPr id="3" name="Subtitle 2"/>
          <p:cNvSpPr>
            <a:spLocks noGrp="1"/>
          </p:cNvSpPr>
          <p:nvPr>
            <p:ph type="subTitle" idx="1"/>
          </p:nvPr>
        </p:nvSpPr>
        <p:spPr>
          <a:xfrm>
            <a:off x="626224" y="2564904"/>
            <a:ext cx="4098175" cy="3816424"/>
          </a:xfrm>
        </p:spPr>
        <p:txBody>
          <a:bodyPr>
            <a:normAutofit fontScale="77500" lnSpcReduction="20000"/>
          </a:bodyPr>
          <a:lstStyle/>
          <a:p>
            <a:pPr marL="228600" lvl="0" indent="-228600">
              <a:buFont typeface="Arial" pitchFamily="34" charset="0"/>
              <a:buChar char="▪"/>
            </a:pPr>
            <a:r>
              <a:rPr lang="en-US" sz="2400" cap="none" dirty="0" smtClean="0">
                <a:solidFill>
                  <a:prstClr val="black">
                    <a:lumMod val="75000"/>
                    <a:lumOff val="25000"/>
                  </a:prstClr>
                </a:solidFill>
              </a:rPr>
              <a:t>A strong healthy heart is the foundation of a healthy life full of vitality and zest</a:t>
            </a:r>
          </a:p>
          <a:p>
            <a:pPr marL="228600" lvl="0" indent="-228600">
              <a:buFont typeface="Arial" pitchFamily="34" charset="0"/>
              <a:buChar char="▪"/>
            </a:pPr>
            <a:r>
              <a:rPr lang="en-US" sz="2400" cap="none" dirty="0" smtClean="0">
                <a:solidFill>
                  <a:prstClr val="black">
                    <a:lumMod val="75000"/>
                    <a:lumOff val="25000"/>
                  </a:prstClr>
                </a:solidFill>
              </a:rPr>
              <a:t>The quality of our life is dependent on a healthy heart</a:t>
            </a:r>
          </a:p>
          <a:p>
            <a:pPr marL="228600" lvl="0" indent="-228600">
              <a:buFont typeface="Arial" pitchFamily="34" charset="0"/>
              <a:buChar char="▪"/>
            </a:pPr>
            <a:r>
              <a:rPr lang="en-US" sz="2400" cap="none" dirty="0" smtClean="0">
                <a:solidFill>
                  <a:prstClr val="black">
                    <a:lumMod val="75000"/>
                    <a:lumOff val="25000"/>
                  </a:prstClr>
                </a:solidFill>
              </a:rPr>
              <a:t>Great care and attention must constantly be paid to the condition of the heart all through a person’s life</a:t>
            </a:r>
            <a:endParaRPr lang="en-US" sz="2400" cap="none" dirty="0">
              <a:solidFill>
                <a:prstClr val="black">
                  <a:lumMod val="75000"/>
                  <a:lumOff val="25000"/>
                </a:prstClr>
              </a:solidFill>
            </a:endParaRPr>
          </a:p>
          <a:p>
            <a:pPr lvl="1" indent="-228600" algn="l">
              <a:buFont typeface="Wingdings" panose="05000000000000000000" pitchFamily="2" charset="2"/>
              <a:buChar char="Ø"/>
            </a:pPr>
            <a:r>
              <a:rPr lang="en-US" sz="2200" dirty="0">
                <a:solidFill>
                  <a:prstClr val="black">
                    <a:lumMod val="75000"/>
                    <a:lumOff val="25000"/>
                  </a:prstClr>
                </a:solidFill>
              </a:rPr>
              <a:t>Checkups start at new birth</a:t>
            </a:r>
          </a:p>
          <a:p>
            <a:pPr lvl="1" indent="-228600" algn="l">
              <a:buFont typeface="Wingdings" panose="05000000000000000000" pitchFamily="2" charset="2"/>
              <a:buChar char="Ø"/>
            </a:pPr>
            <a:r>
              <a:rPr lang="en-US" sz="2200" dirty="0" smtClean="0">
                <a:solidFill>
                  <a:prstClr val="black">
                    <a:lumMod val="75000"/>
                    <a:lumOff val="25000"/>
                  </a:prstClr>
                </a:solidFill>
              </a:rPr>
              <a:t>Occurs whenever one is sick</a:t>
            </a:r>
          </a:p>
          <a:p>
            <a:pPr lvl="1" indent="-228600" algn="l">
              <a:buFont typeface="Wingdings" panose="05000000000000000000" pitchFamily="2" charset="2"/>
              <a:buChar char="Ø"/>
            </a:pPr>
            <a:r>
              <a:rPr lang="en-US" sz="2200" dirty="0" smtClean="0">
                <a:solidFill>
                  <a:prstClr val="black">
                    <a:lumMod val="75000"/>
                    <a:lumOff val="25000"/>
                  </a:prstClr>
                </a:solidFill>
              </a:rPr>
              <a:t>Good </a:t>
            </a:r>
            <a:r>
              <a:rPr lang="en-US" sz="2200" dirty="0">
                <a:solidFill>
                  <a:prstClr val="black">
                    <a:lumMod val="75000"/>
                    <a:lumOff val="25000"/>
                  </a:prstClr>
                </a:solidFill>
              </a:rPr>
              <a:t>practice to </a:t>
            </a:r>
            <a:r>
              <a:rPr lang="en-US" sz="2200" dirty="0" smtClean="0">
                <a:solidFill>
                  <a:prstClr val="black">
                    <a:lumMod val="75000"/>
                    <a:lumOff val="25000"/>
                  </a:prstClr>
                </a:solidFill>
              </a:rPr>
              <a:t>have regular </a:t>
            </a:r>
            <a:r>
              <a:rPr lang="en-US" sz="2200" dirty="0">
                <a:solidFill>
                  <a:prstClr val="black">
                    <a:lumMod val="75000"/>
                    <a:lumOff val="25000"/>
                  </a:prstClr>
                </a:solidFill>
              </a:rPr>
              <a:t>checkups</a:t>
            </a:r>
          </a:p>
          <a:p>
            <a:pPr lvl="1" indent="-228600" algn="l">
              <a:buFont typeface="Wingdings" panose="05000000000000000000" pitchFamily="2" charset="2"/>
              <a:buChar char="Ø"/>
            </a:pPr>
            <a:r>
              <a:rPr lang="en-US" sz="2200" dirty="0">
                <a:solidFill>
                  <a:prstClr val="black">
                    <a:lumMod val="75000"/>
                    <a:lumOff val="25000"/>
                  </a:prstClr>
                </a:solidFill>
              </a:rPr>
              <a:t>Frequency of checkups increases with age</a:t>
            </a:r>
          </a:p>
          <a:p>
            <a:endParaRPr lang="en-US" dirty="0"/>
          </a:p>
        </p:txBody>
      </p:sp>
    </p:spTree>
    <p:extLst>
      <p:ext uri="{BB962C8B-B14F-4D97-AF65-F5344CB8AC3E}">
        <p14:creationId xmlns:p14="http://schemas.microsoft.com/office/powerpoint/2010/main" val="364957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000"/>
                                        <p:tgtEl>
                                          <p:spTgt spid="3">
                                            <p:txEl>
                                              <p:pRg st="3" end="3"/>
                                            </p:txEl>
                                          </p:spTgt>
                                        </p:tgtEl>
                                      </p:cBhvr>
                                    </p:animEffect>
                                    <p:anim calcmode="lin" valueType="num">
                                      <p:cBhvr>
                                        <p:cTn id="1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000"/>
                                        <p:tgtEl>
                                          <p:spTgt spid="3">
                                            <p:txEl>
                                              <p:pRg st="5" end="5"/>
                                            </p:txEl>
                                          </p:spTgt>
                                        </p:tgtEl>
                                      </p:cBhvr>
                                    </p:animEffect>
                                    <p:anim calcmode="lin" valueType="num">
                                      <p:cBhvr>
                                        <p:cTn id="2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1000"/>
                                        <p:tgtEl>
                                          <p:spTgt spid="3">
                                            <p:txEl>
                                              <p:pRg st="6" end="6"/>
                                            </p:txEl>
                                          </p:spTgt>
                                        </p:tgtEl>
                                      </p:cBhvr>
                                    </p:animEffect>
                                    <p:anim calcmode="lin" valueType="num">
                                      <p:cBhvr>
                                        <p:cTn id="3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412776"/>
            <a:ext cx="4098175" cy="792088"/>
          </a:xfrm>
        </p:spPr>
        <p:txBody>
          <a:bodyPr>
            <a:normAutofit/>
          </a:bodyPr>
          <a:lstStyle/>
          <a:p>
            <a:r>
              <a:rPr lang="en-US" sz="4000" dirty="0" smtClean="0"/>
              <a:t>Heart Condition</a:t>
            </a:r>
            <a:endParaRPr lang="en-US" sz="4000" dirty="0"/>
          </a:p>
        </p:txBody>
      </p:sp>
      <p:sp>
        <p:nvSpPr>
          <p:cNvPr id="3" name="Subtitle 2"/>
          <p:cNvSpPr>
            <a:spLocks noGrp="1"/>
          </p:cNvSpPr>
          <p:nvPr>
            <p:ph type="subTitle" idx="1"/>
          </p:nvPr>
        </p:nvSpPr>
        <p:spPr>
          <a:xfrm>
            <a:off x="626224" y="2420888"/>
            <a:ext cx="4098175" cy="3960440"/>
          </a:xfrm>
        </p:spPr>
        <p:txBody>
          <a:bodyPr>
            <a:normAutofit fontScale="85000" lnSpcReduction="20000"/>
          </a:bodyPr>
          <a:lstStyle/>
          <a:p>
            <a:pPr marL="228600" lvl="0" indent="-228600">
              <a:buFont typeface="Arial" pitchFamily="34" charset="0"/>
              <a:buChar char="▪"/>
            </a:pPr>
            <a:r>
              <a:rPr lang="en-US" sz="2400" cap="none" dirty="0">
                <a:solidFill>
                  <a:prstClr val="black">
                    <a:lumMod val="75000"/>
                    <a:lumOff val="25000"/>
                  </a:prstClr>
                </a:solidFill>
              </a:rPr>
              <a:t>Reasons for health </a:t>
            </a:r>
            <a:r>
              <a:rPr lang="en-US" sz="2400" cap="none" dirty="0" smtClean="0">
                <a:solidFill>
                  <a:prstClr val="black">
                    <a:lumMod val="75000"/>
                    <a:lumOff val="25000"/>
                  </a:prstClr>
                </a:solidFill>
              </a:rPr>
              <a:t>checkup?</a:t>
            </a:r>
            <a:endParaRPr lang="en-US" sz="2400" cap="none" dirty="0">
              <a:solidFill>
                <a:prstClr val="black">
                  <a:lumMod val="75000"/>
                  <a:lumOff val="25000"/>
                </a:prstClr>
              </a:solidFill>
            </a:endParaRPr>
          </a:p>
          <a:p>
            <a:pPr lvl="1" indent="-228600" algn="l">
              <a:buFont typeface="Wingdings" panose="05000000000000000000" pitchFamily="2" charset="2"/>
              <a:buChar char="Ø"/>
            </a:pPr>
            <a:r>
              <a:rPr lang="en-US" sz="2200" dirty="0">
                <a:solidFill>
                  <a:prstClr val="black">
                    <a:lumMod val="75000"/>
                    <a:lumOff val="25000"/>
                  </a:prstClr>
                </a:solidFill>
              </a:rPr>
              <a:t>Prevention is better than </a:t>
            </a:r>
            <a:r>
              <a:rPr lang="en-US" sz="2200" dirty="0" smtClean="0">
                <a:solidFill>
                  <a:prstClr val="black">
                    <a:lumMod val="75000"/>
                    <a:lumOff val="25000"/>
                  </a:prstClr>
                </a:solidFill>
              </a:rPr>
              <a:t>cure</a:t>
            </a:r>
          </a:p>
          <a:p>
            <a:pPr marL="1028700" lvl="2" indent="-342900" algn="l">
              <a:buFont typeface="Courier New" panose="02070309020205020404" pitchFamily="49" charset="0"/>
              <a:buChar char="o"/>
            </a:pPr>
            <a:r>
              <a:rPr lang="en-US" dirty="0" smtClean="0">
                <a:solidFill>
                  <a:prstClr val="black">
                    <a:lumMod val="75000"/>
                    <a:lumOff val="25000"/>
                  </a:prstClr>
                </a:solidFill>
              </a:rPr>
              <a:t>Early detection, easier to remedy </a:t>
            </a:r>
          </a:p>
          <a:p>
            <a:pPr marL="1028700" lvl="2" indent="-342900" algn="l">
              <a:buFont typeface="Courier New" panose="02070309020205020404" pitchFamily="49" charset="0"/>
              <a:buChar char="o"/>
            </a:pPr>
            <a:r>
              <a:rPr lang="en-US" dirty="0" smtClean="0">
                <a:solidFill>
                  <a:prstClr val="black">
                    <a:lumMod val="75000"/>
                    <a:lumOff val="25000"/>
                  </a:prstClr>
                </a:solidFill>
              </a:rPr>
              <a:t>Reduces damage and risk</a:t>
            </a:r>
            <a:endParaRPr lang="en-US" dirty="0">
              <a:solidFill>
                <a:prstClr val="black">
                  <a:lumMod val="75000"/>
                  <a:lumOff val="25000"/>
                </a:prstClr>
              </a:solidFill>
            </a:endParaRPr>
          </a:p>
          <a:p>
            <a:pPr lvl="1" indent="-228600" algn="l">
              <a:buFont typeface="Wingdings" panose="05000000000000000000" pitchFamily="2" charset="2"/>
              <a:buChar char="Ø"/>
            </a:pPr>
            <a:r>
              <a:rPr lang="en-US" sz="2200" dirty="0">
                <a:solidFill>
                  <a:prstClr val="black">
                    <a:lumMod val="75000"/>
                    <a:lumOff val="25000"/>
                  </a:prstClr>
                </a:solidFill>
              </a:rPr>
              <a:t>For </a:t>
            </a:r>
            <a:r>
              <a:rPr lang="en-US" sz="2200" dirty="0" smtClean="0">
                <a:solidFill>
                  <a:prstClr val="black">
                    <a:lumMod val="75000"/>
                    <a:lumOff val="25000"/>
                  </a:prstClr>
                </a:solidFill>
              </a:rPr>
              <a:t>your well-being and for family</a:t>
            </a:r>
            <a:endParaRPr lang="en-US" dirty="0">
              <a:solidFill>
                <a:prstClr val="black">
                  <a:lumMod val="75000"/>
                  <a:lumOff val="25000"/>
                </a:prstClr>
              </a:solidFill>
            </a:endParaRPr>
          </a:p>
          <a:p>
            <a:pPr lvl="1" indent="-228600" algn="l">
              <a:buFont typeface="Wingdings" panose="05000000000000000000" pitchFamily="2" charset="2"/>
              <a:buChar char="Ø"/>
            </a:pPr>
            <a:r>
              <a:rPr lang="en-US" sz="2200" dirty="0">
                <a:solidFill>
                  <a:prstClr val="black">
                    <a:lumMod val="75000"/>
                    <a:lumOff val="25000"/>
                  </a:prstClr>
                </a:solidFill>
              </a:rPr>
              <a:t>Health is central to life and </a:t>
            </a:r>
            <a:r>
              <a:rPr lang="en-US" sz="2200" dirty="0" smtClean="0">
                <a:solidFill>
                  <a:prstClr val="black">
                    <a:lumMod val="75000"/>
                    <a:lumOff val="25000"/>
                  </a:prstClr>
                </a:solidFill>
              </a:rPr>
              <a:t>the quality </a:t>
            </a:r>
            <a:r>
              <a:rPr lang="en-US" sz="2200" dirty="0">
                <a:solidFill>
                  <a:prstClr val="black">
                    <a:lumMod val="75000"/>
                    <a:lumOff val="25000"/>
                  </a:prstClr>
                </a:solidFill>
              </a:rPr>
              <a:t>of life. Health is </a:t>
            </a:r>
            <a:r>
              <a:rPr lang="en-US" sz="2200" dirty="0" smtClean="0">
                <a:solidFill>
                  <a:prstClr val="black">
                    <a:lumMod val="75000"/>
                    <a:lumOff val="25000"/>
                  </a:prstClr>
                </a:solidFill>
              </a:rPr>
              <a:t>wealth</a:t>
            </a:r>
          </a:p>
          <a:p>
            <a:pPr lvl="1" indent="-228600" algn="l">
              <a:buFont typeface="Wingdings" panose="05000000000000000000" pitchFamily="2" charset="2"/>
              <a:buChar char="Ø"/>
            </a:pPr>
            <a:endParaRPr lang="en-US" sz="2200" dirty="0">
              <a:solidFill>
                <a:prstClr val="black">
                  <a:lumMod val="75000"/>
                  <a:lumOff val="25000"/>
                </a:prstClr>
              </a:solidFill>
            </a:endParaRPr>
          </a:p>
          <a:p>
            <a:pPr marL="228600" lvl="1" algn="l"/>
            <a:r>
              <a:rPr lang="en-US" sz="2200" dirty="0" smtClean="0">
                <a:solidFill>
                  <a:prstClr val="black">
                    <a:lumMod val="75000"/>
                    <a:lumOff val="25000"/>
                  </a:prstClr>
                </a:solidFill>
              </a:rPr>
              <a:t>It pays to take good care of your heart and general health</a:t>
            </a:r>
          </a:p>
          <a:p>
            <a:pPr lvl="1" indent="-228600" algn="l">
              <a:buFont typeface="Wingdings" panose="05000000000000000000" pitchFamily="2" charset="2"/>
              <a:buChar char="Ø"/>
            </a:pPr>
            <a:endParaRPr lang="en-US" sz="2200" dirty="0">
              <a:solidFill>
                <a:prstClr val="black">
                  <a:lumMod val="75000"/>
                  <a:lumOff val="25000"/>
                </a:prstClr>
              </a:solidFill>
            </a:endParaRPr>
          </a:p>
          <a:p>
            <a:pPr marL="228600" lvl="1" algn="l"/>
            <a:r>
              <a:rPr lang="en-US" sz="2300" i="1" dirty="0" smtClean="0">
                <a:solidFill>
                  <a:prstClr val="black">
                    <a:lumMod val="75000"/>
                    <a:lumOff val="25000"/>
                  </a:prstClr>
                </a:solidFill>
              </a:rPr>
              <a:t>“Too many people spend their health to gain wealth and end up spending their wealth to regain health</a:t>
            </a:r>
            <a:r>
              <a:rPr lang="en-US" sz="2300" dirty="0" smtClean="0">
                <a:solidFill>
                  <a:prstClr val="black">
                    <a:lumMod val="75000"/>
                    <a:lumOff val="25000"/>
                  </a:prstClr>
                </a:solidFill>
              </a:rPr>
              <a:t>”</a:t>
            </a:r>
            <a:endParaRPr lang="en-US" sz="2300" dirty="0">
              <a:solidFill>
                <a:prstClr val="black">
                  <a:lumMod val="75000"/>
                  <a:lumOff val="25000"/>
                </a:prstClr>
              </a:solidFill>
            </a:endParaRPr>
          </a:p>
          <a:p>
            <a:pPr marL="228600" lvl="0" indent="-228600">
              <a:buFont typeface="Arial" pitchFamily="34" charset="0"/>
              <a:buChar char="▪"/>
            </a:pPr>
            <a:endParaRPr lang="en-US" sz="2400" cap="none" dirty="0">
              <a:solidFill>
                <a:prstClr val="black">
                  <a:lumMod val="75000"/>
                  <a:lumOff val="25000"/>
                </a:prstClr>
              </a:solidFill>
            </a:endParaRPr>
          </a:p>
        </p:txBody>
      </p:sp>
    </p:spTree>
    <p:extLst>
      <p:ext uri="{BB962C8B-B14F-4D97-AF65-F5344CB8AC3E}">
        <p14:creationId xmlns:p14="http://schemas.microsoft.com/office/powerpoint/2010/main" val="3279503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1000"/>
                                        <p:tgtEl>
                                          <p:spTgt spid="3">
                                            <p:txEl>
                                              <p:pRg st="9" end="9"/>
                                            </p:txEl>
                                          </p:spTgt>
                                        </p:tgtEl>
                                      </p:cBhvr>
                                    </p:animEffect>
                                    <p:anim calcmode="lin" valueType="num">
                                      <p:cBhvr>
                                        <p:cTn id="3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415480" y="1828799"/>
            <a:ext cx="9144000" cy="4572001"/>
          </a:xfrm>
        </p:spPr>
        <p:txBody>
          <a:bodyPr>
            <a:normAutofit fontScale="92500" lnSpcReduction="10000"/>
          </a:bodyPr>
          <a:lstStyle/>
          <a:p>
            <a:pPr lvl="0"/>
            <a:r>
              <a:rPr lang="en-US" dirty="0" smtClean="0">
                <a:solidFill>
                  <a:prstClr val="black">
                    <a:lumMod val="75000"/>
                    <a:lumOff val="25000"/>
                  </a:prstClr>
                </a:solidFill>
              </a:rPr>
              <a:t>Routine checkups look for signs of potential problems</a:t>
            </a:r>
            <a:endParaRPr lang="en-US" dirty="0">
              <a:solidFill>
                <a:prstClr val="black">
                  <a:lumMod val="75000"/>
                  <a:lumOff val="25000"/>
                </a:prstClr>
              </a:solidFill>
            </a:endParaRPr>
          </a:p>
          <a:p>
            <a:pPr lvl="1">
              <a:buFont typeface="Wingdings" panose="05000000000000000000" pitchFamily="2" charset="2"/>
              <a:buChar char="Ø"/>
            </a:pPr>
            <a:r>
              <a:rPr lang="en-US" dirty="0" smtClean="0">
                <a:solidFill>
                  <a:prstClr val="black">
                    <a:lumMod val="75000"/>
                    <a:lumOff val="25000"/>
                  </a:prstClr>
                </a:solidFill>
              </a:rPr>
              <a:t>Blood pressure. Healthy range 130/80</a:t>
            </a:r>
          </a:p>
          <a:p>
            <a:pPr lvl="1">
              <a:buFont typeface="Wingdings" panose="05000000000000000000" pitchFamily="2" charset="2"/>
              <a:buChar char="Ø"/>
            </a:pPr>
            <a:r>
              <a:rPr lang="en-US" dirty="0" smtClean="0">
                <a:solidFill>
                  <a:prstClr val="black">
                    <a:lumMod val="75000"/>
                    <a:lumOff val="25000"/>
                  </a:prstClr>
                </a:solidFill>
              </a:rPr>
              <a:t>Heart beat rhythm</a:t>
            </a:r>
            <a:endParaRPr lang="en-US" dirty="0">
              <a:solidFill>
                <a:prstClr val="black">
                  <a:lumMod val="75000"/>
                  <a:lumOff val="25000"/>
                </a:prstClr>
              </a:solidFill>
            </a:endParaRPr>
          </a:p>
          <a:p>
            <a:pPr lvl="1">
              <a:buFont typeface="Wingdings" panose="05000000000000000000" pitchFamily="2" charset="2"/>
              <a:buChar char="Ø"/>
            </a:pPr>
            <a:r>
              <a:rPr lang="en-US" dirty="0" smtClean="0">
                <a:solidFill>
                  <a:prstClr val="black">
                    <a:lumMod val="75000"/>
                    <a:lumOff val="25000"/>
                  </a:prstClr>
                </a:solidFill>
              </a:rPr>
              <a:t>Abnormal readings need to be monitored and investigated for causes</a:t>
            </a:r>
            <a:endParaRPr lang="en-US" dirty="0">
              <a:solidFill>
                <a:prstClr val="black">
                  <a:lumMod val="75000"/>
                  <a:lumOff val="25000"/>
                </a:prstClr>
              </a:solidFill>
            </a:endParaRPr>
          </a:p>
          <a:p>
            <a:pPr lvl="0"/>
            <a:r>
              <a:rPr lang="en-US" dirty="0" smtClean="0">
                <a:solidFill>
                  <a:prstClr val="black">
                    <a:lumMod val="75000"/>
                    <a:lumOff val="25000"/>
                  </a:prstClr>
                </a:solidFill>
              </a:rPr>
              <a:t>Common problems of the Heart</a:t>
            </a:r>
          </a:p>
          <a:p>
            <a:pPr lvl="1">
              <a:buFont typeface="Wingdings" panose="05000000000000000000" pitchFamily="2" charset="2"/>
              <a:buChar char="Ø"/>
            </a:pPr>
            <a:r>
              <a:rPr lang="en-US" dirty="0" smtClean="0">
                <a:solidFill>
                  <a:prstClr val="black">
                    <a:lumMod val="75000"/>
                    <a:lumOff val="25000"/>
                  </a:prstClr>
                </a:solidFill>
              </a:rPr>
              <a:t>High blood pressure (Hypertension the ‘Silent Killer’, Angina, Heart Attacks)</a:t>
            </a:r>
          </a:p>
          <a:p>
            <a:pPr marL="457200" lvl="2" indent="0">
              <a:buNone/>
            </a:pPr>
            <a:r>
              <a:rPr lang="en-US" dirty="0" smtClean="0">
                <a:solidFill>
                  <a:prstClr val="black">
                    <a:lumMod val="75000"/>
                    <a:lumOff val="25000"/>
                  </a:prstClr>
                </a:solidFill>
              </a:rPr>
              <a:t>Common causes:</a:t>
            </a:r>
          </a:p>
          <a:p>
            <a:pPr marL="800100" lvl="2" indent="-342900">
              <a:buFont typeface="Wingdings" panose="05000000000000000000" pitchFamily="2" charset="2"/>
              <a:buChar char="ü"/>
            </a:pPr>
            <a:r>
              <a:rPr lang="en-US" dirty="0" smtClean="0">
                <a:solidFill>
                  <a:prstClr val="black">
                    <a:lumMod val="75000"/>
                    <a:lumOff val="25000"/>
                  </a:prstClr>
                </a:solidFill>
              </a:rPr>
              <a:t>Hereditary</a:t>
            </a:r>
          </a:p>
          <a:p>
            <a:pPr marL="800100" lvl="2" indent="-342900">
              <a:buFont typeface="Wingdings" panose="05000000000000000000" pitchFamily="2" charset="2"/>
              <a:buChar char="ü"/>
            </a:pPr>
            <a:r>
              <a:rPr lang="en-US" dirty="0" smtClean="0">
                <a:solidFill>
                  <a:prstClr val="black">
                    <a:lumMod val="75000"/>
                    <a:lumOff val="25000"/>
                  </a:prstClr>
                </a:solidFill>
              </a:rPr>
              <a:t>Rich Diet e.g.. too much salt, sugar and fat</a:t>
            </a:r>
          </a:p>
          <a:p>
            <a:pPr marL="800100" lvl="2" indent="-342900">
              <a:buFont typeface="Wingdings" panose="05000000000000000000" pitchFamily="2" charset="2"/>
              <a:buChar char="ü"/>
            </a:pPr>
            <a:r>
              <a:rPr lang="en-US" dirty="0" smtClean="0">
                <a:solidFill>
                  <a:prstClr val="black">
                    <a:lumMod val="75000"/>
                    <a:lumOff val="25000"/>
                  </a:prstClr>
                </a:solidFill>
              </a:rPr>
              <a:t>Atherosclerosis – High cholesterol leading to plaque buildup in blood vessels</a:t>
            </a:r>
          </a:p>
          <a:p>
            <a:pPr marL="800100" lvl="2" indent="-342900">
              <a:buFont typeface="Wingdings" panose="05000000000000000000" pitchFamily="2" charset="2"/>
              <a:buChar char="ü"/>
            </a:pPr>
            <a:r>
              <a:rPr lang="en-US" dirty="0" smtClean="0">
                <a:solidFill>
                  <a:prstClr val="black">
                    <a:lumMod val="75000"/>
                    <a:lumOff val="25000"/>
                  </a:prstClr>
                </a:solidFill>
              </a:rPr>
              <a:t>Lack of physical activity and exercise</a:t>
            </a:r>
          </a:p>
          <a:p>
            <a:pPr marL="800100" lvl="2" indent="-342900">
              <a:buFont typeface="Wingdings" panose="05000000000000000000" pitchFamily="2" charset="2"/>
              <a:buChar char="ü"/>
            </a:pPr>
            <a:r>
              <a:rPr lang="en-US" dirty="0" smtClean="0">
                <a:solidFill>
                  <a:prstClr val="black">
                    <a:lumMod val="75000"/>
                    <a:lumOff val="25000"/>
                  </a:prstClr>
                </a:solidFill>
              </a:rPr>
              <a:t>Stress</a:t>
            </a:r>
          </a:p>
          <a:p>
            <a:pPr marL="800100" lvl="2" indent="-342900">
              <a:buFont typeface="Wingdings" panose="05000000000000000000" pitchFamily="2" charset="2"/>
              <a:buChar char="ü"/>
            </a:pPr>
            <a:r>
              <a:rPr lang="en-US" dirty="0" smtClean="0">
                <a:solidFill>
                  <a:prstClr val="black">
                    <a:lumMod val="75000"/>
                    <a:lumOff val="25000"/>
                  </a:prstClr>
                </a:solidFill>
              </a:rPr>
              <a:t>Substance consumption e.g. Alcohol, cigarette, drugs and prescribed medication</a:t>
            </a:r>
          </a:p>
          <a:p>
            <a:pPr lvl="1">
              <a:buFont typeface="Wingdings" panose="05000000000000000000" pitchFamily="2" charset="2"/>
              <a:buChar char="Ø"/>
            </a:pPr>
            <a:endParaRPr lang="en-US" dirty="0">
              <a:solidFill>
                <a:prstClr val="black">
                  <a:lumMod val="75000"/>
                  <a:lumOff val="25000"/>
                </a:prstClr>
              </a:solidFill>
            </a:endParaRPr>
          </a:p>
          <a:p>
            <a:endParaRPr lang="en-AU" dirty="0"/>
          </a:p>
        </p:txBody>
      </p:sp>
    </p:spTree>
    <p:extLst>
      <p:ext uri="{BB962C8B-B14F-4D97-AF65-F5344CB8AC3E}">
        <p14:creationId xmlns:p14="http://schemas.microsoft.com/office/powerpoint/2010/main" val="2204556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 calcmode="lin" valueType="num">
                                      <p:cBhvr additive="base">
                                        <p:cTn id="5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415480" y="1828799"/>
            <a:ext cx="9144000" cy="4572001"/>
          </a:xfrm>
        </p:spPr>
        <p:txBody>
          <a:bodyPr>
            <a:normAutofit/>
          </a:bodyPr>
          <a:lstStyle/>
          <a:p>
            <a:pPr marL="0" lvl="0" indent="0">
              <a:buNone/>
            </a:pPr>
            <a:endParaRPr lang="en-US" dirty="0" smtClean="0">
              <a:solidFill>
                <a:prstClr val="black">
                  <a:lumMod val="75000"/>
                  <a:lumOff val="25000"/>
                </a:prstClr>
              </a:solidFill>
            </a:endParaRPr>
          </a:p>
          <a:p>
            <a:pPr lvl="1">
              <a:buFont typeface="Wingdings" panose="05000000000000000000" pitchFamily="2" charset="2"/>
              <a:buChar char="Ø"/>
            </a:pPr>
            <a:r>
              <a:rPr lang="en-US" dirty="0" smtClean="0">
                <a:solidFill>
                  <a:prstClr val="black">
                    <a:lumMod val="75000"/>
                    <a:lumOff val="25000"/>
                  </a:prstClr>
                </a:solidFill>
              </a:rPr>
              <a:t>Irregular heart beat (Arrhythmias, Atrial Fibrillation – serious form)</a:t>
            </a:r>
          </a:p>
          <a:p>
            <a:pPr marL="502920" lvl="2" indent="0">
              <a:buNone/>
            </a:pPr>
            <a:r>
              <a:rPr lang="en-US" dirty="0" smtClean="0">
                <a:solidFill>
                  <a:prstClr val="black">
                    <a:lumMod val="75000"/>
                    <a:lumOff val="25000"/>
                  </a:prstClr>
                </a:solidFill>
              </a:rPr>
              <a:t>Common causes:</a:t>
            </a:r>
          </a:p>
          <a:p>
            <a:pPr lvl="2">
              <a:buFont typeface="Wingdings" panose="05000000000000000000" pitchFamily="2" charset="2"/>
              <a:buChar char="ü"/>
            </a:pPr>
            <a:r>
              <a:rPr lang="en-US" dirty="0" smtClean="0">
                <a:solidFill>
                  <a:prstClr val="black">
                    <a:lumMod val="75000"/>
                    <a:lumOff val="25000"/>
                  </a:prstClr>
                </a:solidFill>
              </a:rPr>
              <a:t>Heart disease</a:t>
            </a:r>
          </a:p>
          <a:p>
            <a:pPr lvl="2">
              <a:buFont typeface="Wingdings" panose="05000000000000000000" pitchFamily="2" charset="2"/>
              <a:buChar char="ü"/>
            </a:pPr>
            <a:r>
              <a:rPr lang="en-US" dirty="0" smtClean="0">
                <a:solidFill>
                  <a:prstClr val="black">
                    <a:lumMod val="75000"/>
                    <a:lumOff val="25000"/>
                  </a:prstClr>
                </a:solidFill>
              </a:rPr>
              <a:t>Congenital heart defects</a:t>
            </a:r>
          </a:p>
          <a:p>
            <a:pPr lvl="2">
              <a:buFont typeface="Wingdings" panose="05000000000000000000" pitchFamily="2" charset="2"/>
              <a:buChar char="ü"/>
            </a:pPr>
            <a:r>
              <a:rPr lang="en-US" dirty="0" smtClean="0">
                <a:solidFill>
                  <a:prstClr val="black">
                    <a:lumMod val="75000"/>
                    <a:lumOff val="25000"/>
                  </a:prstClr>
                </a:solidFill>
              </a:rPr>
              <a:t>Damage to heart electrical system</a:t>
            </a:r>
          </a:p>
          <a:p>
            <a:pPr lvl="2">
              <a:buFont typeface="Wingdings" panose="05000000000000000000" pitchFamily="2" charset="2"/>
              <a:buChar char="ü"/>
            </a:pPr>
            <a:r>
              <a:rPr lang="en-US" dirty="0" smtClean="0">
                <a:solidFill>
                  <a:prstClr val="black">
                    <a:lumMod val="75000"/>
                    <a:lumOff val="25000"/>
                  </a:prstClr>
                </a:solidFill>
              </a:rPr>
              <a:t>Stress</a:t>
            </a:r>
            <a:endParaRPr lang="en-US" dirty="0"/>
          </a:p>
          <a:p>
            <a:pPr marL="0" indent="0">
              <a:buNone/>
            </a:pPr>
            <a:endParaRPr lang="en-US" dirty="0" smtClean="0"/>
          </a:p>
          <a:p>
            <a:pPr marL="0" indent="0">
              <a:buNone/>
            </a:pPr>
            <a:r>
              <a:rPr lang="en-US" dirty="0" smtClean="0"/>
              <a:t>What am I saying? Look after yourself and your heart!</a:t>
            </a:r>
            <a:endParaRPr lang="en-AU" dirty="0"/>
          </a:p>
        </p:txBody>
      </p:sp>
    </p:spTree>
    <p:extLst>
      <p:ext uri="{BB962C8B-B14F-4D97-AF65-F5344CB8AC3E}">
        <p14:creationId xmlns:p14="http://schemas.microsoft.com/office/powerpoint/2010/main" val="178670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415480" y="1828799"/>
            <a:ext cx="9144000" cy="4572001"/>
          </a:xfrm>
        </p:spPr>
        <p:txBody>
          <a:bodyPr>
            <a:normAutofit/>
          </a:bodyPr>
          <a:lstStyle/>
          <a:p>
            <a:pPr marL="228600" lvl="1" indent="0">
              <a:buNone/>
            </a:pPr>
            <a:endParaRPr lang="en-US" dirty="0">
              <a:solidFill>
                <a:prstClr val="black">
                  <a:lumMod val="75000"/>
                  <a:lumOff val="25000"/>
                </a:prstClr>
              </a:solidFill>
            </a:endParaRPr>
          </a:p>
          <a:p>
            <a:pPr marL="228600" lvl="1" indent="0">
              <a:buNone/>
            </a:pPr>
            <a:endParaRPr lang="en-US" dirty="0" smtClean="0">
              <a:solidFill>
                <a:prstClr val="black">
                  <a:lumMod val="75000"/>
                  <a:lumOff val="25000"/>
                </a:prstClr>
              </a:solidFill>
            </a:endParaRPr>
          </a:p>
          <a:p>
            <a:pPr marL="228600" lvl="1" indent="0">
              <a:buNone/>
            </a:pPr>
            <a:endParaRPr lang="en-US" dirty="0" smtClean="0"/>
          </a:p>
          <a:p>
            <a:pPr marL="0" indent="0">
              <a:buNone/>
            </a:pPr>
            <a:r>
              <a:rPr lang="en-US" dirty="0" smtClean="0"/>
              <a:t>Just as we look after our physical well-being, we must look after our spiritual well-being!</a:t>
            </a:r>
          </a:p>
          <a:p>
            <a:pPr marL="0" indent="0">
              <a:buNone/>
            </a:pPr>
            <a:endParaRPr lang="en-US" dirty="0" smtClean="0"/>
          </a:p>
          <a:p>
            <a:pPr marL="0" indent="0">
              <a:buNone/>
            </a:pPr>
            <a:r>
              <a:rPr lang="en-US" dirty="0" smtClean="0"/>
              <a:t>We start with our spiritual heart</a:t>
            </a:r>
            <a:endParaRPr lang="en-US" dirty="0"/>
          </a:p>
        </p:txBody>
      </p:sp>
    </p:spTree>
    <p:extLst>
      <p:ext uri="{BB962C8B-B14F-4D97-AF65-F5344CB8AC3E}">
        <p14:creationId xmlns:p14="http://schemas.microsoft.com/office/powerpoint/2010/main" val="199281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415480" y="1828799"/>
            <a:ext cx="9144000" cy="4572001"/>
          </a:xfrm>
        </p:spPr>
        <p:txBody>
          <a:bodyPr>
            <a:normAutofit fontScale="92500" lnSpcReduction="10000"/>
          </a:bodyPr>
          <a:lstStyle/>
          <a:p>
            <a:r>
              <a:rPr lang="en-US" dirty="0" smtClean="0">
                <a:solidFill>
                  <a:prstClr val="black">
                    <a:lumMod val="75000"/>
                    <a:lumOff val="25000"/>
                  </a:prstClr>
                </a:solidFill>
              </a:rPr>
              <a:t>The Bible talks about many types of spiritual heart conditions</a:t>
            </a:r>
          </a:p>
          <a:p>
            <a:r>
              <a:rPr lang="en-US" dirty="0" smtClean="0">
                <a:solidFill>
                  <a:prstClr val="black">
                    <a:lumMod val="75000"/>
                    <a:lumOff val="25000"/>
                  </a:prstClr>
                </a:solidFill>
              </a:rPr>
              <a:t>Constant attention is needed throughout a person’s life </a:t>
            </a:r>
          </a:p>
          <a:p>
            <a:r>
              <a:rPr lang="en-US" dirty="0" smtClean="0">
                <a:solidFill>
                  <a:prstClr val="black">
                    <a:lumMod val="75000"/>
                    <a:lumOff val="25000"/>
                  </a:prstClr>
                </a:solidFill>
              </a:rPr>
              <a:t>The reasons why we have physical checkups apply equally to the spiritual</a:t>
            </a:r>
          </a:p>
          <a:p>
            <a:pPr lvl="1">
              <a:buFont typeface="Courier New" panose="02070309020205020404" pitchFamily="49" charset="0"/>
              <a:buChar char="o"/>
            </a:pPr>
            <a:r>
              <a:rPr lang="en-US" dirty="0" smtClean="0">
                <a:solidFill>
                  <a:prstClr val="black">
                    <a:lumMod val="75000"/>
                    <a:lumOff val="25000"/>
                  </a:prstClr>
                </a:solidFill>
              </a:rPr>
              <a:t>Prevention is better than cure</a:t>
            </a:r>
          </a:p>
          <a:p>
            <a:pPr lvl="2">
              <a:buFont typeface="Wingdings" panose="05000000000000000000" pitchFamily="2" charset="2"/>
              <a:buChar char="ü"/>
            </a:pPr>
            <a:r>
              <a:rPr lang="en-US" dirty="0" smtClean="0">
                <a:solidFill>
                  <a:prstClr val="black">
                    <a:lumMod val="75000"/>
                    <a:lumOff val="25000"/>
                  </a:prstClr>
                </a:solidFill>
              </a:rPr>
              <a:t>Awareness and checkups will prevent negative conditions arising</a:t>
            </a:r>
          </a:p>
          <a:p>
            <a:pPr lvl="2">
              <a:buFont typeface="Wingdings" panose="05000000000000000000" pitchFamily="2" charset="2"/>
              <a:buChar char="ü"/>
            </a:pPr>
            <a:r>
              <a:rPr lang="en-US" dirty="0" smtClean="0">
                <a:solidFill>
                  <a:prstClr val="black">
                    <a:lumMod val="75000"/>
                    <a:lumOff val="25000"/>
                  </a:prstClr>
                </a:solidFill>
              </a:rPr>
              <a:t>Prevention less costly and painful/damaging than cure</a:t>
            </a:r>
          </a:p>
          <a:p>
            <a:pPr lvl="1">
              <a:buFont typeface="Courier New" panose="02070309020205020404" pitchFamily="49" charset="0"/>
              <a:buChar char="o"/>
            </a:pPr>
            <a:r>
              <a:rPr lang="en-US" dirty="0" smtClean="0">
                <a:solidFill>
                  <a:prstClr val="black">
                    <a:lumMod val="75000"/>
                    <a:lumOff val="25000"/>
                  </a:prstClr>
                </a:solidFill>
              </a:rPr>
              <a:t>For yourself and your family</a:t>
            </a:r>
          </a:p>
          <a:p>
            <a:pPr lvl="2">
              <a:buFont typeface="Wingdings" panose="05000000000000000000" pitchFamily="2" charset="2"/>
              <a:buChar char="ü"/>
            </a:pPr>
            <a:r>
              <a:rPr lang="en-US" dirty="0" smtClean="0">
                <a:solidFill>
                  <a:prstClr val="black">
                    <a:lumMod val="75000"/>
                    <a:lumOff val="25000"/>
                  </a:prstClr>
                </a:solidFill>
              </a:rPr>
              <a:t>For your own spiritual well-being</a:t>
            </a:r>
          </a:p>
          <a:p>
            <a:pPr lvl="2">
              <a:buFont typeface="Wingdings" panose="05000000000000000000" pitchFamily="2" charset="2"/>
              <a:buChar char="ü"/>
            </a:pPr>
            <a:r>
              <a:rPr lang="en-US" dirty="0" smtClean="0">
                <a:solidFill>
                  <a:prstClr val="black">
                    <a:lumMod val="75000"/>
                    <a:lumOff val="25000"/>
                  </a:prstClr>
                </a:solidFill>
              </a:rPr>
              <a:t>Spiritual family and those under your care</a:t>
            </a:r>
          </a:p>
          <a:p>
            <a:pPr lvl="2">
              <a:buFont typeface="Wingdings" panose="05000000000000000000" pitchFamily="2" charset="2"/>
              <a:buChar char="ü"/>
            </a:pPr>
            <a:r>
              <a:rPr lang="en-US" dirty="0" smtClean="0">
                <a:solidFill>
                  <a:prstClr val="black">
                    <a:lumMod val="75000"/>
                    <a:lumOff val="25000"/>
                  </a:prstClr>
                </a:solidFill>
              </a:rPr>
              <a:t>Your spiritual ‘ill health’ impacts both you and your spiritual family. The spiritual flock ends up scattered and become easy prey i.e. no spiritual shelter</a:t>
            </a:r>
          </a:p>
          <a:p>
            <a:pPr lvl="2">
              <a:buFont typeface="Wingdings" panose="05000000000000000000" pitchFamily="2" charset="2"/>
              <a:buChar char="ü"/>
            </a:pPr>
            <a:r>
              <a:rPr lang="en-US" dirty="0" smtClean="0">
                <a:solidFill>
                  <a:prstClr val="black">
                    <a:lumMod val="75000"/>
                    <a:lumOff val="25000"/>
                  </a:prstClr>
                </a:solidFill>
              </a:rPr>
              <a:t>We have an added obligation to them and responsibility to look after our hearts</a:t>
            </a:r>
          </a:p>
          <a:p>
            <a:pPr>
              <a:buFont typeface="Wingdings" panose="05000000000000000000" pitchFamily="2" charset="2"/>
              <a:buChar char="§"/>
            </a:pPr>
            <a:r>
              <a:rPr lang="en-US" dirty="0">
                <a:solidFill>
                  <a:prstClr val="black">
                    <a:lumMod val="75000"/>
                    <a:lumOff val="25000"/>
                  </a:prstClr>
                </a:solidFill>
              </a:rPr>
              <a:t>We </a:t>
            </a:r>
            <a:r>
              <a:rPr lang="en-US" dirty="0" smtClean="0">
                <a:solidFill>
                  <a:prstClr val="black">
                    <a:lumMod val="75000"/>
                    <a:lumOff val="25000"/>
                  </a:prstClr>
                </a:solidFill>
              </a:rPr>
              <a:t>must </a:t>
            </a:r>
            <a:r>
              <a:rPr lang="en-US" dirty="0">
                <a:solidFill>
                  <a:prstClr val="black">
                    <a:lumMod val="75000"/>
                    <a:lumOff val="25000"/>
                  </a:prstClr>
                </a:solidFill>
              </a:rPr>
              <a:t>be watchful over our spiritual heart conditions</a:t>
            </a:r>
          </a:p>
          <a:p>
            <a:pPr lvl="2">
              <a:buFont typeface="Wingdings" panose="05000000000000000000" pitchFamily="2" charset="2"/>
              <a:buChar char="ü"/>
            </a:pPr>
            <a:endParaRPr lang="en-US" dirty="0" smtClean="0">
              <a:solidFill>
                <a:prstClr val="black">
                  <a:lumMod val="75000"/>
                  <a:lumOff val="25000"/>
                </a:prstClr>
              </a:solidFill>
            </a:endParaRPr>
          </a:p>
          <a:p>
            <a:pPr lvl="2">
              <a:buFont typeface="Wingdings" panose="05000000000000000000" pitchFamily="2" charset="2"/>
              <a:buChar char="ü"/>
            </a:pPr>
            <a:endParaRPr lang="en-US" dirty="0" smtClean="0">
              <a:solidFill>
                <a:prstClr val="black">
                  <a:lumMod val="75000"/>
                  <a:lumOff val="25000"/>
                </a:prstClr>
              </a:solidFill>
            </a:endParaRPr>
          </a:p>
          <a:p>
            <a:endParaRPr lang="en-AU" dirty="0"/>
          </a:p>
        </p:txBody>
      </p:sp>
    </p:spTree>
    <p:extLst>
      <p:ext uri="{BB962C8B-B14F-4D97-AF65-F5344CB8AC3E}">
        <p14:creationId xmlns:p14="http://schemas.microsoft.com/office/powerpoint/2010/main" val="4134862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241140" y="1844824"/>
            <a:ext cx="9884060" cy="5013176"/>
          </a:xfrm>
        </p:spPr>
        <p:txBody>
          <a:bodyPr>
            <a:normAutofit fontScale="77500" lnSpcReduction="20000"/>
          </a:bodyPr>
          <a:lstStyle/>
          <a:p>
            <a:pPr lvl="0"/>
            <a:r>
              <a:rPr lang="en-US" dirty="0" smtClean="0">
                <a:solidFill>
                  <a:prstClr val="black">
                    <a:lumMod val="75000"/>
                    <a:lumOff val="25000"/>
                  </a:prstClr>
                </a:solidFill>
              </a:rPr>
              <a:t>There are 3 Spiritual Heart Conditions that require our close attention</a:t>
            </a:r>
            <a:r>
              <a:rPr lang="en-US" dirty="0" smtClean="0">
                <a:solidFill>
                  <a:prstClr val="black">
                    <a:lumMod val="75000"/>
                    <a:lumOff val="25000"/>
                  </a:prstClr>
                </a:solidFill>
              </a:rPr>
              <a:t>!!!</a:t>
            </a:r>
            <a:endParaRPr lang="en-US" dirty="0" smtClean="0">
              <a:solidFill>
                <a:prstClr val="black">
                  <a:lumMod val="75000"/>
                  <a:lumOff val="25000"/>
                </a:prstClr>
              </a:solidFill>
            </a:endParaRPr>
          </a:p>
          <a:p>
            <a:pPr marL="685800" lvl="1" indent="-457200">
              <a:buFont typeface="+mj-lt"/>
              <a:buAutoNum type="arabicParenR"/>
            </a:pPr>
            <a:r>
              <a:rPr lang="en-US" dirty="0" smtClean="0">
                <a:solidFill>
                  <a:prstClr val="black">
                    <a:lumMod val="75000"/>
                    <a:lumOff val="25000"/>
                  </a:prstClr>
                </a:solidFill>
              </a:rPr>
              <a:t>Proud heart (also haughty and lifted up)</a:t>
            </a:r>
          </a:p>
          <a:p>
            <a:pPr marL="640080" lvl="3" indent="0">
              <a:buNone/>
            </a:pPr>
            <a:r>
              <a:rPr lang="en-US" sz="2100" dirty="0" smtClean="0">
                <a:solidFill>
                  <a:prstClr val="black">
                    <a:lumMod val="75000"/>
                    <a:lumOff val="25000"/>
                  </a:prstClr>
                </a:solidFill>
              </a:rPr>
              <a:t>Why</a:t>
            </a:r>
            <a:r>
              <a:rPr lang="en-US" sz="2100" dirty="0">
                <a:solidFill>
                  <a:prstClr val="black">
                    <a:lumMod val="75000"/>
                    <a:lumOff val="25000"/>
                  </a:prstClr>
                </a:solidFill>
              </a:rPr>
              <a:t>? Isaiah </a:t>
            </a:r>
            <a:r>
              <a:rPr lang="en-US" sz="2100" dirty="0" smtClean="0">
                <a:solidFill>
                  <a:prstClr val="black">
                    <a:lumMod val="75000"/>
                    <a:lumOff val="25000"/>
                  </a:prstClr>
                </a:solidFill>
              </a:rPr>
              <a:t>14:12-15		</a:t>
            </a:r>
          </a:p>
          <a:p>
            <a:pPr marL="982980" lvl="3" indent="-342900">
              <a:buFont typeface="Wingdings" panose="05000000000000000000" pitchFamily="2" charset="2"/>
              <a:buChar char="ü"/>
            </a:pPr>
            <a:r>
              <a:rPr lang="en-US" sz="2100" dirty="0" smtClean="0">
                <a:solidFill>
                  <a:prstClr val="black">
                    <a:lumMod val="75000"/>
                    <a:lumOff val="25000"/>
                  </a:prstClr>
                </a:solidFill>
              </a:rPr>
              <a:t>Afflicted </a:t>
            </a:r>
            <a:r>
              <a:rPr lang="en-US" sz="2100" dirty="0">
                <a:solidFill>
                  <a:prstClr val="black">
                    <a:lumMod val="75000"/>
                    <a:lumOff val="25000"/>
                  </a:prstClr>
                </a:solidFill>
              </a:rPr>
              <a:t>Archangel </a:t>
            </a:r>
            <a:r>
              <a:rPr lang="en-US" sz="2100" dirty="0" smtClean="0">
                <a:solidFill>
                  <a:prstClr val="black">
                    <a:lumMod val="75000"/>
                    <a:lumOff val="25000"/>
                  </a:prstClr>
                </a:solidFill>
              </a:rPr>
              <a:t>Lucifer, one who was close to God before he fell due to pride and was cast out!</a:t>
            </a:r>
          </a:p>
          <a:p>
            <a:pPr marL="982980" lvl="3" indent="-342900">
              <a:buFont typeface="Wingdings" panose="05000000000000000000" pitchFamily="2" charset="2"/>
              <a:buChar char="ü"/>
            </a:pPr>
            <a:r>
              <a:rPr lang="en-US" sz="2100" dirty="0" smtClean="0">
                <a:solidFill>
                  <a:prstClr val="black">
                    <a:lumMod val="75000"/>
                    <a:lumOff val="25000"/>
                  </a:prstClr>
                </a:solidFill>
              </a:rPr>
              <a:t>There are </a:t>
            </a:r>
            <a:r>
              <a:rPr lang="en-US" sz="2100" dirty="0">
                <a:solidFill>
                  <a:prstClr val="black">
                    <a:lumMod val="75000"/>
                    <a:lumOff val="25000"/>
                  </a:prstClr>
                </a:solidFill>
              </a:rPr>
              <a:t>5 I will’s of pride and resulting </a:t>
            </a:r>
            <a:r>
              <a:rPr lang="en-US" sz="2100" dirty="0" smtClean="0">
                <a:solidFill>
                  <a:prstClr val="black">
                    <a:lumMod val="75000"/>
                    <a:lumOff val="25000"/>
                  </a:prstClr>
                </a:solidFill>
              </a:rPr>
              <a:t>judgement listed</a:t>
            </a:r>
            <a:endParaRPr lang="en-US" sz="2100" dirty="0">
              <a:solidFill>
                <a:prstClr val="black">
                  <a:lumMod val="75000"/>
                  <a:lumOff val="25000"/>
                </a:prstClr>
              </a:solidFill>
            </a:endParaRPr>
          </a:p>
          <a:p>
            <a:pPr marL="982980" lvl="3" indent="-342900">
              <a:buFont typeface="Wingdings" panose="05000000000000000000" pitchFamily="2" charset="2"/>
              <a:buChar char="ü"/>
            </a:pPr>
            <a:r>
              <a:rPr lang="en-US" sz="2100" dirty="0" smtClean="0">
                <a:solidFill>
                  <a:prstClr val="black">
                    <a:lumMod val="75000"/>
                    <a:lumOff val="25000"/>
                  </a:prstClr>
                </a:solidFill>
              </a:rPr>
              <a:t>Leaders need to pay special attention to this condition</a:t>
            </a:r>
          </a:p>
          <a:p>
            <a:pPr marL="685800" lvl="1" indent="-457200">
              <a:buFont typeface="+mj-lt"/>
              <a:buAutoNum type="arabicParenR"/>
            </a:pPr>
            <a:endParaRPr lang="en-US" dirty="0" smtClean="0">
              <a:solidFill>
                <a:prstClr val="black">
                  <a:lumMod val="75000"/>
                  <a:lumOff val="25000"/>
                </a:prstClr>
              </a:solidFill>
            </a:endParaRPr>
          </a:p>
          <a:p>
            <a:pPr marL="685800" lvl="1" indent="-457200">
              <a:buFont typeface="+mj-lt"/>
              <a:buAutoNum type="arabicParenR"/>
            </a:pPr>
            <a:r>
              <a:rPr lang="en-US" dirty="0" smtClean="0">
                <a:solidFill>
                  <a:prstClr val="black">
                    <a:lumMod val="75000"/>
                    <a:lumOff val="25000"/>
                  </a:prstClr>
                </a:solidFill>
              </a:rPr>
              <a:t>Hardened Heart (also </a:t>
            </a:r>
            <a:r>
              <a:rPr lang="en-US" dirty="0">
                <a:solidFill>
                  <a:prstClr val="black">
                    <a:lumMod val="75000"/>
                    <a:lumOff val="25000"/>
                  </a:prstClr>
                </a:solidFill>
              </a:rPr>
              <a:t>Obstinate Hearts, Rebellious Hearts, Stony </a:t>
            </a:r>
            <a:r>
              <a:rPr lang="en-US" dirty="0" smtClean="0">
                <a:solidFill>
                  <a:prstClr val="black">
                    <a:lumMod val="75000"/>
                    <a:lumOff val="25000"/>
                  </a:prstClr>
                </a:solidFill>
              </a:rPr>
              <a:t>Hearts</a:t>
            </a:r>
            <a:r>
              <a:rPr lang="en-US" dirty="0">
                <a:solidFill>
                  <a:prstClr val="black">
                    <a:lumMod val="75000"/>
                    <a:lumOff val="25000"/>
                  </a:prstClr>
                </a:solidFill>
              </a:rPr>
              <a:t>)</a:t>
            </a:r>
            <a:endParaRPr lang="en-US" dirty="0" smtClean="0">
              <a:solidFill>
                <a:prstClr val="black">
                  <a:lumMod val="75000"/>
                  <a:lumOff val="25000"/>
                </a:prstClr>
              </a:solidFill>
            </a:endParaRPr>
          </a:p>
          <a:p>
            <a:pPr marL="685800" lvl="3" indent="0">
              <a:buNone/>
            </a:pPr>
            <a:r>
              <a:rPr lang="en-US" sz="2100" dirty="0" smtClean="0">
                <a:solidFill>
                  <a:prstClr val="black">
                    <a:lumMod val="75000"/>
                    <a:lumOff val="25000"/>
                  </a:prstClr>
                </a:solidFill>
              </a:rPr>
              <a:t>Why</a:t>
            </a:r>
            <a:r>
              <a:rPr lang="en-US" sz="2100" dirty="0">
                <a:solidFill>
                  <a:prstClr val="black">
                    <a:lumMod val="75000"/>
                    <a:lumOff val="25000"/>
                  </a:prstClr>
                </a:solidFill>
              </a:rPr>
              <a:t>? Gen </a:t>
            </a:r>
            <a:r>
              <a:rPr lang="en-US" sz="2100" dirty="0" smtClean="0">
                <a:solidFill>
                  <a:prstClr val="black">
                    <a:lumMod val="75000"/>
                    <a:lumOff val="25000"/>
                  </a:prstClr>
                </a:solidFill>
              </a:rPr>
              <a:t>4:5-7</a:t>
            </a:r>
          </a:p>
          <a:p>
            <a:pPr lvl="3">
              <a:buFont typeface="Wingdings" panose="05000000000000000000" pitchFamily="2" charset="2"/>
              <a:buChar char="ü"/>
            </a:pPr>
            <a:r>
              <a:rPr lang="en-US" sz="2100" dirty="0" smtClean="0">
                <a:solidFill>
                  <a:prstClr val="black">
                    <a:lumMod val="75000"/>
                    <a:lumOff val="25000"/>
                  </a:prstClr>
                </a:solidFill>
              </a:rPr>
              <a:t>Afflicted the first-born son, Cain, of Adam and Eve (the perfectly created couple before their downfall)</a:t>
            </a:r>
          </a:p>
          <a:p>
            <a:pPr lvl="3">
              <a:buFont typeface="Wingdings" panose="05000000000000000000" pitchFamily="2" charset="2"/>
              <a:buChar char="ü"/>
            </a:pPr>
            <a:r>
              <a:rPr lang="en-US" sz="2100" dirty="0">
                <a:solidFill>
                  <a:prstClr val="black">
                    <a:lumMod val="75000"/>
                    <a:lumOff val="25000"/>
                  </a:prstClr>
                </a:solidFill>
              </a:rPr>
              <a:t>B</a:t>
            </a:r>
            <a:r>
              <a:rPr lang="en-US" sz="2100" dirty="0" smtClean="0">
                <a:solidFill>
                  <a:prstClr val="black">
                    <a:lumMod val="75000"/>
                    <a:lumOff val="25000"/>
                  </a:prstClr>
                </a:solidFill>
              </a:rPr>
              <a:t>eing first born Cain had all the advantages of undivided parental care and their doting approval</a:t>
            </a:r>
          </a:p>
          <a:p>
            <a:pPr lvl="3">
              <a:buFont typeface="Wingdings" panose="05000000000000000000" pitchFamily="2" charset="2"/>
              <a:buChar char="ü"/>
            </a:pPr>
            <a:r>
              <a:rPr lang="en-US" sz="2100" dirty="0" smtClean="0">
                <a:solidFill>
                  <a:prstClr val="black">
                    <a:lumMod val="75000"/>
                    <a:lumOff val="25000"/>
                  </a:prstClr>
                </a:solidFill>
              </a:rPr>
              <a:t>Instead of dealing with his disappointment of God’s disapproval and warning, he reacted by killing his brother Abel out of anger and jealousy</a:t>
            </a:r>
          </a:p>
          <a:p>
            <a:pPr marL="731837" lvl="1" indent="-457200">
              <a:buFont typeface="+mj-lt"/>
              <a:buAutoNum type="arabicParenR"/>
            </a:pPr>
            <a:endParaRPr lang="en-US" dirty="0" smtClean="0">
              <a:solidFill>
                <a:prstClr val="black">
                  <a:lumMod val="75000"/>
                  <a:lumOff val="25000"/>
                </a:prstClr>
              </a:solidFill>
            </a:endParaRPr>
          </a:p>
          <a:p>
            <a:pPr marL="731837" lvl="1" indent="-457200">
              <a:buFont typeface="+mj-lt"/>
              <a:buAutoNum type="arabicParenR"/>
            </a:pPr>
            <a:r>
              <a:rPr lang="en-US" dirty="0" smtClean="0">
                <a:solidFill>
                  <a:prstClr val="black">
                    <a:lumMod val="75000"/>
                    <a:lumOff val="25000"/>
                  </a:prstClr>
                </a:solidFill>
              </a:rPr>
              <a:t>Troubled Heart (also Discouraged Hearts and Fearful Hearts)</a:t>
            </a:r>
          </a:p>
          <a:p>
            <a:pPr marL="686117" lvl="3" indent="0">
              <a:buNone/>
            </a:pPr>
            <a:r>
              <a:rPr lang="en-US" sz="2100" dirty="0" smtClean="0">
                <a:solidFill>
                  <a:prstClr val="black">
                    <a:lumMod val="75000"/>
                    <a:lumOff val="25000"/>
                  </a:prstClr>
                </a:solidFill>
              </a:rPr>
              <a:t>Why? John 14</a:t>
            </a:r>
          </a:p>
          <a:p>
            <a:pPr marL="1029017" lvl="3" indent="-342900">
              <a:buFont typeface="Wingdings" panose="05000000000000000000" pitchFamily="2" charset="2"/>
              <a:buChar char="ü"/>
            </a:pPr>
            <a:r>
              <a:rPr lang="en-US" sz="2100" dirty="0" smtClean="0">
                <a:solidFill>
                  <a:prstClr val="black">
                    <a:lumMod val="75000"/>
                    <a:lumOff val="25000"/>
                  </a:prstClr>
                </a:solidFill>
              </a:rPr>
              <a:t>Afflicted the 12 disciples handpicked by </a:t>
            </a:r>
            <a:r>
              <a:rPr lang="en-US" sz="2100" dirty="0" smtClean="0">
                <a:solidFill>
                  <a:prstClr val="black">
                    <a:lumMod val="75000"/>
                    <a:lumOff val="25000"/>
                  </a:prstClr>
                </a:solidFill>
              </a:rPr>
              <a:t>Jesus</a:t>
            </a:r>
            <a:endParaRPr lang="en-US" sz="2100" dirty="0">
              <a:solidFill>
                <a:prstClr val="black">
                  <a:lumMod val="75000"/>
                  <a:lumOff val="25000"/>
                </a:prstClr>
              </a:solidFill>
            </a:endParaRPr>
          </a:p>
        </p:txBody>
      </p:sp>
    </p:spTree>
    <p:extLst>
      <p:ext uri="{BB962C8B-B14F-4D97-AF65-F5344CB8AC3E}">
        <p14:creationId xmlns:p14="http://schemas.microsoft.com/office/powerpoint/2010/main" val="11863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arn(inVertical)">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1000"/>
                                        <p:tgtEl>
                                          <p:spTgt spid="3">
                                            <p:txEl>
                                              <p:pRg st="8" end="8"/>
                                            </p:txEl>
                                          </p:spTgt>
                                        </p:tgtEl>
                                      </p:cBhvr>
                                    </p:animEffect>
                                    <p:anim calcmode="lin" valueType="num">
                                      <p:cBhvr>
                                        <p:cTn id="4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nodeType="click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animEffect transition="in" filter="barn(inVertical)">
                                      <p:cBhvr>
                                        <p:cTn id="65" dur="500"/>
                                        <p:tgtEl>
                                          <p:spTgt spid="3">
                                            <p:txEl>
                                              <p:pRg st="13" end="1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
                                            <p:txEl>
                                              <p:pRg st="14" end="14"/>
                                            </p:txEl>
                                          </p:spTgt>
                                        </p:tgtEl>
                                        <p:attrNameLst>
                                          <p:attrName>style.visibility</p:attrName>
                                        </p:attrNameLst>
                                      </p:cBhvr>
                                      <p:to>
                                        <p:strVal val="visible"/>
                                      </p:to>
                                    </p:set>
                                    <p:anim calcmode="lin" valueType="num">
                                      <p:cBhvr additive="base">
                                        <p:cTn id="70"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3">
                                            <p:txEl>
                                              <p:pRg st="15" end="15"/>
                                            </p:txEl>
                                          </p:spTgt>
                                        </p:tgtEl>
                                        <p:attrNameLst>
                                          <p:attrName>style.visibility</p:attrName>
                                        </p:attrNameLst>
                                      </p:cBhvr>
                                      <p:to>
                                        <p:strVal val="visible"/>
                                      </p:to>
                                    </p:set>
                                    <p:animEffect transition="in" filter="barn(inVertical)">
                                      <p:cBhvr>
                                        <p:cTn id="76"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415480" y="1828799"/>
            <a:ext cx="9144000" cy="4572001"/>
          </a:xfrm>
        </p:spPr>
        <p:txBody>
          <a:bodyPr>
            <a:normAutofit/>
          </a:bodyPr>
          <a:lstStyle/>
          <a:p>
            <a:pPr lvl="0"/>
            <a:r>
              <a:rPr lang="en-US" dirty="0" smtClean="0">
                <a:solidFill>
                  <a:prstClr val="black">
                    <a:lumMod val="75000"/>
                    <a:lumOff val="25000"/>
                  </a:prstClr>
                </a:solidFill>
              </a:rPr>
              <a:t>What are the lessons here?</a:t>
            </a:r>
          </a:p>
          <a:p>
            <a:pPr lvl="0"/>
            <a:endParaRPr lang="en-US" dirty="0" smtClean="0">
              <a:solidFill>
                <a:prstClr val="black">
                  <a:lumMod val="75000"/>
                  <a:lumOff val="25000"/>
                </a:prstClr>
              </a:solidFill>
            </a:endParaRPr>
          </a:p>
          <a:p>
            <a:pPr lvl="1">
              <a:buFont typeface="Wingdings" panose="05000000000000000000" pitchFamily="2" charset="2"/>
              <a:buChar char="Ø"/>
            </a:pPr>
            <a:r>
              <a:rPr lang="en-US" dirty="0" smtClean="0">
                <a:solidFill>
                  <a:prstClr val="black">
                    <a:lumMod val="75000"/>
                    <a:lumOff val="25000"/>
                  </a:prstClr>
                </a:solidFill>
              </a:rPr>
              <a:t>EVERYONE IS AT RISK! No one is exempted</a:t>
            </a:r>
          </a:p>
          <a:p>
            <a:pPr lvl="1">
              <a:buFont typeface="Wingdings" panose="05000000000000000000" pitchFamily="2" charset="2"/>
              <a:buChar char="Ø"/>
            </a:pPr>
            <a:endParaRPr lang="en-US" dirty="0" smtClean="0">
              <a:solidFill>
                <a:prstClr val="black">
                  <a:lumMod val="75000"/>
                  <a:lumOff val="25000"/>
                </a:prstClr>
              </a:solidFill>
            </a:endParaRPr>
          </a:p>
          <a:p>
            <a:pPr lvl="1">
              <a:buFont typeface="Wingdings" panose="05000000000000000000" pitchFamily="2" charset="2"/>
              <a:buChar char="Ø"/>
            </a:pPr>
            <a:r>
              <a:rPr lang="en-US" dirty="0" smtClean="0">
                <a:solidFill>
                  <a:prstClr val="black">
                    <a:lumMod val="75000"/>
                    <a:lumOff val="25000"/>
                  </a:prstClr>
                </a:solidFill>
              </a:rPr>
              <a:t>Deal with the problem when you become aware of it</a:t>
            </a:r>
          </a:p>
          <a:p>
            <a:pPr marL="617537" lvl="1" indent="-342900">
              <a:buFont typeface="Wingdings" panose="05000000000000000000" pitchFamily="2" charset="2"/>
              <a:buChar char="Ø"/>
            </a:pPr>
            <a:endParaRPr lang="en-US" dirty="0" smtClean="0">
              <a:solidFill>
                <a:prstClr val="black">
                  <a:lumMod val="75000"/>
                  <a:lumOff val="25000"/>
                </a:prstClr>
              </a:solidFill>
            </a:endParaRPr>
          </a:p>
          <a:p>
            <a:pPr marL="617537" lvl="1" indent="-342900">
              <a:buFont typeface="Wingdings" panose="05000000000000000000" pitchFamily="2" charset="2"/>
              <a:buChar char="Ø"/>
            </a:pPr>
            <a:endParaRPr lang="en-US" dirty="0">
              <a:solidFill>
                <a:prstClr val="black">
                  <a:lumMod val="75000"/>
                  <a:lumOff val="25000"/>
                </a:prstClr>
              </a:solidFill>
            </a:endParaRPr>
          </a:p>
          <a:p>
            <a:pPr marL="388937" indent="-342900">
              <a:buFont typeface="Wingdings" panose="05000000000000000000" pitchFamily="2" charset="2"/>
              <a:buChar char="§"/>
            </a:pPr>
            <a:r>
              <a:rPr lang="en-US" dirty="0" smtClean="0">
                <a:solidFill>
                  <a:prstClr val="black">
                    <a:lumMod val="75000"/>
                    <a:lumOff val="25000"/>
                  </a:prstClr>
                </a:solidFill>
              </a:rPr>
              <a:t>Let’s look at each condition and how to deal with them</a:t>
            </a:r>
            <a:endParaRPr lang="en-US" dirty="0">
              <a:solidFill>
                <a:prstClr val="black">
                  <a:lumMod val="75000"/>
                  <a:lumOff val="25000"/>
                </a:prstClr>
              </a:solidFill>
            </a:endParaRPr>
          </a:p>
          <a:p>
            <a:pPr marL="617537" lvl="1" indent="-342900">
              <a:buFont typeface="Wingdings" panose="05000000000000000000" pitchFamily="2" charset="2"/>
              <a:buChar char="Ø"/>
            </a:pPr>
            <a:endParaRPr lang="en-US" dirty="0" smtClean="0">
              <a:solidFill>
                <a:prstClr val="black">
                  <a:lumMod val="75000"/>
                  <a:lumOff val="25000"/>
                </a:prstClr>
              </a:solidFill>
            </a:endParaRPr>
          </a:p>
        </p:txBody>
      </p:sp>
    </p:spTree>
    <p:extLst>
      <p:ext uri="{BB962C8B-B14F-4D97-AF65-F5344CB8AC3E}">
        <p14:creationId xmlns:p14="http://schemas.microsoft.com/office/powerpoint/2010/main" val="346255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circle(in)">
                                      <p:cBhvr>
                                        <p:cTn id="1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066800" y="1628800"/>
            <a:ext cx="10382169" cy="5085184"/>
          </a:xfrm>
        </p:spPr>
        <p:txBody>
          <a:bodyPr>
            <a:normAutofit fontScale="85000" lnSpcReduction="20000"/>
          </a:bodyPr>
          <a:lstStyle/>
          <a:p>
            <a:pPr lvl="0"/>
            <a:r>
              <a:rPr lang="en-US" sz="2600" dirty="0" smtClean="0">
                <a:solidFill>
                  <a:prstClr val="black">
                    <a:lumMod val="75000"/>
                    <a:lumOff val="25000"/>
                  </a:prstClr>
                </a:solidFill>
              </a:rPr>
              <a:t>Common Unhealthy Spiritual Heart </a:t>
            </a:r>
            <a:r>
              <a:rPr lang="en-US" sz="2600" dirty="0" smtClean="0">
                <a:solidFill>
                  <a:prstClr val="black">
                    <a:lumMod val="75000"/>
                    <a:lumOff val="25000"/>
                  </a:prstClr>
                </a:solidFill>
              </a:rPr>
              <a:t>Conditions</a:t>
            </a:r>
            <a:endParaRPr lang="en-US" dirty="0" smtClean="0">
              <a:solidFill>
                <a:prstClr val="black">
                  <a:lumMod val="75000"/>
                  <a:lumOff val="25000"/>
                </a:prstClr>
              </a:solidFill>
            </a:endParaRPr>
          </a:p>
          <a:p>
            <a:pPr marL="228600" lvl="1" indent="0">
              <a:buNone/>
            </a:pPr>
            <a:r>
              <a:rPr lang="en-US" dirty="0" smtClean="0">
                <a:solidFill>
                  <a:prstClr val="black">
                    <a:lumMod val="75000"/>
                    <a:lumOff val="25000"/>
                  </a:prstClr>
                </a:solidFill>
              </a:rPr>
              <a:t>1. Proud Heart (also Haughty, Lifted)</a:t>
            </a:r>
            <a:endParaRPr lang="en-US" dirty="0">
              <a:solidFill>
                <a:prstClr val="black">
                  <a:lumMod val="75000"/>
                  <a:lumOff val="25000"/>
                </a:prstClr>
              </a:solidFill>
            </a:endParaRPr>
          </a:p>
          <a:p>
            <a:pPr marL="457200" lvl="2" indent="0">
              <a:buNone/>
            </a:pPr>
            <a:r>
              <a:rPr lang="en-US" sz="2300" dirty="0">
                <a:solidFill>
                  <a:prstClr val="black">
                    <a:lumMod val="75000"/>
                    <a:lumOff val="25000"/>
                  </a:prstClr>
                </a:solidFill>
              </a:rPr>
              <a:t>Example in the life of King Uzziah of Judah (aka Azariah</a:t>
            </a:r>
            <a:r>
              <a:rPr lang="en-US" sz="2300" dirty="0" smtClean="0">
                <a:solidFill>
                  <a:prstClr val="black">
                    <a:lumMod val="75000"/>
                    <a:lumOff val="25000"/>
                  </a:prstClr>
                </a:solidFill>
              </a:rPr>
              <a:t>)	2 </a:t>
            </a:r>
            <a:r>
              <a:rPr lang="en-US" sz="2300" dirty="0" err="1" smtClean="0">
                <a:solidFill>
                  <a:prstClr val="black">
                    <a:lumMod val="75000"/>
                    <a:lumOff val="25000"/>
                  </a:prstClr>
                </a:solidFill>
              </a:rPr>
              <a:t>Chron</a:t>
            </a:r>
            <a:r>
              <a:rPr lang="en-US" sz="2300" dirty="0" smtClean="0">
                <a:solidFill>
                  <a:prstClr val="black">
                    <a:lumMod val="75000"/>
                    <a:lumOff val="25000"/>
                  </a:prstClr>
                </a:solidFill>
              </a:rPr>
              <a:t> 26:16-21</a:t>
            </a:r>
            <a:endParaRPr lang="en-US" sz="2300" dirty="0">
              <a:solidFill>
                <a:prstClr val="black">
                  <a:lumMod val="75000"/>
                  <a:lumOff val="25000"/>
                </a:prstClr>
              </a:solidFill>
            </a:endParaRPr>
          </a:p>
          <a:p>
            <a:pPr marL="457200" lvl="2" indent="0">
              <a:buNone/>
            </a:pPr>
            <a:r>
              <a:rPr lang="en-US" dirty="0" smtClean="0">
                <a:solidFill>
                  <a:prstClr val="black">
                    <a:lumMod val="75000"/>
                    <a:lumOff val="25000"/>
                  </a:prstClr>
                </a:solidFill>
              </a:rPr>
              <a:t>Symptoms: </a:t>
            </a:r>
            <a:r>
              <a:rPr lang="en-US" dirty="0">
                <a:solidFill>
                  <a:prstClr val="black">
                    <a:lumMod val="75000"/>
                    <a:lumOff val="25000"/>
                  </a:prstClr>
                </a:solidFill>
              </a:rPr>
              <a:t>S</a:t>
            </a:r>
            <a:r>
              <a:rPr lang="en-US" dirty="0" smtClean="0">
                <a:solidFill>
                  <a:prstClr val="black">
                    <a:lumMod val="75000"/>
                    <a:lumOff val="25000"/>
                  </a:prstClr>
                </a:solidFill>
              </a:rPr>
              <a:t>igns of a Proud Heart</a:t>
            </a:r>
          </a:p>
          <a:p>
            <a:pPr marL="800100" lvl="2" indent="-342900">
              <a:buFont typeface="Wingdings" panose="05000000000000000000" pitchFamily="2" charset="2"/>
              <a:buChar char="ü"/>
            </a:pPr>
            <a:r>
              <a:rPr lang="en-US" dirty="0" smtClean="0">
                <a:solidFill>
                  <a:prstClr val="black">
                    <a:lumMod val="75000"/>
                    <a:lumOff val="25000"/>
                  </a:prstClr>
                </a:solidFill>
              </a:rPr>
              <a:t>Lacks respect (for protocol i.e. an attitude of ‘do whatever I want, I am the boss’)</a:t>
            </a:r>
          </a:p>
          <a:p>
            <a:pPr marL="800100" lvl="2" indent="-342900">
              <a:buFont typeface="Wingdings" panose="05000000000000000000" pitchFamily="2" charset="2"/>
              <a:buChar char="ü"/>
            </a:pPr>
            <a:r>
              <a:rPr lang="en-US" dirty="0" smtClean="0">
                <a:solidFill>
                  <a:prstClr val="black">
                    <a:lumMod val="75000"/>
                    <a:lumOff val="25000"/>
                  </a:prstClr>
                </a:solidFill>
              </a:rPr>
              <a:t>Doesn’t admit mistakes; will not be corrected</a:t>
            </a:r>
          </a:p>
          <a:p>
            <a:pPr marL="800100" lvl="2" indent="-342900">
              <a:buFont typeface="Wingdings" panose="05000000000000000000" pitchFamily="2" charset="2"/>
              <a:buChar char="ü"/>
            </a:pPr>
            <a:r>
              <a:rPr lang="en-US" dirty="0" smtClean="0">
                <a:solidFill>
                  <a:prstClr val="black">
                    <a:lumMod val="75000"/>
                    <a:lumOff val="25000"/>
                  </a:prstClr>
                </a:solidFill>
              </a:rPr>
              <a:t>Quick to anger (Attitude of “I have the authority and every right. How </a:t>
            </a:r>
            <a:r>
              <a:rPr lang="en-US" dirty="0">
                <a:solidFill>
                  <a:prstClr val="black">
                    <a:lumMod val="75000"/>
                    <a:lumOff val="25000"/>
                  </a:prstClr>
                </a:solidFill>
              </a:rPr>
              <a:t>dare you stop me</a:t>
            </a:r>
            <a:r>
              <a:rPr lang="en-US" dirty="0" smtClean="0">
                <a:solidFill>
                  <a:prstClr val="black">
                    <a:lumMod val="75000"/>
                    <a:lumOff val="25000"/>
                  </a:prstClr>
                </a:solidFill>
              </a:rPr>
              <a:t>!” )</a:t>
            </a:r>
          </a:p>
          <a:p>
            <a:pPr marL="800100" lvl="2" indent="-342900">
              <a:buFont typeface="Wingdings" panose="05000000000000000000" pitchFamily="2" charset="2"/>
              <a:buChar char="ü"/>
            </a:pPr>
            <a:endParaRPr lang="en-US" dirty="0">
              <a:solidFill>
                <a:prstClr val="black">
                  <a:lumMod val="75000"/>
                  <a:lumOff val="25000"/>
                </a:prstClr>
              </a:solidFill>
            </a:endParaRPr>
          </a:p>
          <a:p>
            <a:pPr marL="457200" lvl="2" indent="0">
              <a:buNone/>
            </a:pPr>
            <a:r>
              <a:rPr lang="en-US" dirty="0" smtClean="0">
                <a:solidFill>
                  <a:prstClr val="black">
                    <a:lumMod val="75000"/>
                    <a:lumOff val="25000"/>
                  </a:prstClr>
                </a:solidFill>
              </a:rPr>
              <a:t>Causes:</a:t>
            </a:r>
            <a:endParaRPr lang="en-US" dirty="0">
              <a:solidFill>
                <a:prstClr val="black">
                  <a:lumMod val="75000"/>
                  <a:lumOff val="25000"/>
                </a:prstClr>
              </a:solidFill>
            </a:endParaRPr>
          </a:p>
          <a:p>
            <a:pPr lvl="2">
              <a:buFont typeface="Wingdings" panose="05000000000000000000" pitchFamily="2" charset="2"/>
              <a:buChar char="ü"/>
            </a:pPr>
            <a:r>
              <a:rPr lang="en-US" dirty="0" smtClean="0">
                <a:solidFill>
                  <a:prstClr val="black">
                    <a:lumMod val="75000"/>
                    <a:lumOff val="25000"/>
                  </a:prstClr>
                </a:solidFill>
              </a:rPr>
              <a:t>Human inclination for self exaltation in times of success, fame and power e.g. </a:t>
            </a:r>
          </a:p>
          <a:p>
            <a:pPr marL="502920" lvl="2" indent="0">
              <a:buNone/>
            </a:pPr>
            <a:r>
              <a:rPr lang="en-US" dirty="0" smtClean="0">
                <a:solidFill>
                  <a:prstClr val="black">
                    <a:lumMod val="75000"/>
                    <a:lumOff val="25000"/>
                  </a:prstClr>
                </a:solidFill>
              </a:rPr>
              <a:t>	“When your heart is lifted up, and you forget the LORD your God….then you say in your heart, ’My </a:t>
            </a:r>
            <a:r>
              <a:rPr lang="en-US" dirty="0" smtClean="0">
                <a:solidFill>
                  <a:prstClr val="black">
                    <a:lumMod val="75000"/>
                    <a:lumOff val="25000"/>
                  </a:prstClr>
                </a:solidFill>
              </a:rPr>
              <a:t>	power </a:t>
            </a:r>
            <a:r>
              <a:rPr lang="en-US" dirty="0" smtClean="0">
                <a:solidFill>
                  <a:prstClr val="black">
                    <a:lumMod val="75000"/>
                    <a:lumOff val="25000"/>
                  </a:prstClr>
                </a:solidFill>
              </a:rPr>
              <a:t>and </a:t>
            </a:r>
            <a:r>
              <a:rPr lang="en-US" dirty="0" smtClean="0">
                <a:solidFill>
                  <a:prstClr val="black">
                    <a:lumMod val="75000"/>
                    <a:lumOff val="25000"/>
                  </a:prstClr>
                </a:solidFill>
              </a:rPr>
              <a:t>the might </a:t>
            </a:r>
            <a:r>
              <a:rPr lang="en-US" dirty="0" smtClean="0">
                <a:solidFill>
                  <a:prstClr val="black">
                    <a:lumMod val="75000"/>
                    <a:lumOff val="25000"/>
                  </a:prstClr>
                </a:solidFill>
              </a:rPr>
              <a:t>of my hand has gained me this wealth’		 </a:t>
            </a:r>
            <a:r>
              <a:rPr lang="en-US" dirty="0" err="1" smtClean="0">
                <a:solidFill>
                  <a:prstClr val="black">
                    <a:lumMod val="75000"/>
                    <a:lumOff val="25000"/>
                  </a:prstClr>
                </a:solidFill>
              </a:rPr>
              <a:t>Deut</a:t>
            </a:r>
            <a:r>
              <a:rPr lang="en-US" dirty="0" smtClean="0">
                <a:solidFill>
                  <a:prstClr val="black">
                    <a:lumMod val="75000"/>
                    <a:lumOff val="25000"/>
                  </a:prstClr>
                </a:solidFill>
              </a:rPr>
              <a:t> 8:14,17</a:t>
            </a:r>
          </a:p>
          <a:p>
            <a:pPr lvl="2">
              <a:buFont typeface="Wingdings" panose="05000000000000000000" pitchFamily="2" charset="2"/>
              <a:buChar char="ü"/>
            </a:pPr>
            <a:r>
              <a:rPr lang="en-US" dirty="0" smtClean="0">
                <a:solidFill>
                  <a:prstClr val="black">
                    <a:lumMod val="75000"/>
                    <a:lumOff val="25000"/>
                  </a:prstClr>
                </a:solidFill>
              </a:rPr>
              <a:t>Trust in self rather than God	v5 ‘…</a:t>
            </a:r>
            <a:r>
              <a:rPr lang="en-US" i="1" u="sng" dirty="0" smtClean="0">
                <a:solidFill>
                  <a:prstClr val="black">
                    <a:lumMod val="75000"/>
                    <a:lumOff val="25000"/>
                  </a:prstClr>
                </a:solidFill>
              </a:rPr>
              <a:t>as long as </a:t>
            </a:r>
            <a:r>
              <a:rPr lang="en-US" dirty="0" smtClean="0">
                <a:solidFill>
                  <a:prstClr val="black">
                    <a:lumMod val="75000"/>
                    <a:lumOff val="25000"/>
                  </a:prstClr>
                </a:solidFill>
              </a:rPr>
              <a:t>he sought the Lord, God made him to prosper’ </a:t>
            </a:r>
          </a:p>
          <a:p>
            <a:pPr marL="502920" lvl="2" indent="0">
              <a:buNone/>
            </a:pPr>
            <a:r>
              <a:rPr lang="en-US" dirty="0">
                <a:solidFill>
                  <a:prstClr val="black">
                    <a:lumMod val="75000"/>
                    <a:lumOff val="25000"/>
                  </a:prstClr>
                </a:solidFill>
              </a:rPr>
              <a:t>	</a:t>
            </a:r>
            <a:r>
              <a:rPr lang="en-US" dirty="0" smtClean="0">
                <a:solidFill>
                  <a:prstClr val="black">
                    <a:lumMod val="75000"/>
                    <a:lumOff val="25000"/>
                  </a:prstClr>
                </a:solidFill>
              </a:rPr>
              <a:t>			v 15 ‘…marvelously helped, </a:t>
            </a:r>
            <a:r>
              <a:rPr lang="en-US" i="1" u="sng" dirty="0" smtClean="0">
                <a:solidFill>
                  <a:prstClr val="black">
                    <a:lumMod val="75000"/>
                    <a:lumOff val="25000"/>
                  </a:prstClr>
                </a:solidFill>
              </a:rPr>
              <a:t>till</a:t>
            </a:r>
            <a:r>
              <a:rPr lang="en-US" dirty="0" smtClean="0">
                <a:solidFill>
                  <a:prstClr val="black">
                    <a:lumMod val="75000"/>
                    <a:lumOff val="25000"/>
                  </a:prstClr>
                </a:solidFill>
              </a:rPr>
              <a:t> he was strong’</a:t>
            </a:r>
          </a:p>
          <a:p>
            <a:pPr lvl="2">
              <a:buFont typeface="Wingdings" panose="05000000000000000000" pitchFamily="2" charset="2"/>
              <a:buChar char="ü"/>
            </a:pPr>
            <a:r>
              <a:rPr lang="en-US" dirty="0" smtClean="0">
                <a:solidFill>
                  <a:prstClr val="black">
                    <a:lumMod val="75000"/>
                    <a:lumOff val="25000"/>
                  </a:prstClr>
                </a:solidFill>
              </a:rPr>
              <a:t>Opulent displays suggesting success, fame and power has gotten to head. </a:t>
            </a:r>
          </a:p>
          <a:p>
            <a:pPr lvl="2">
              <a:buFont typeface="Wingdings" panose="05000000000000000000" pitchFamily="2" charset="2"/>
              <a:buChar char="ü"/>
            </a:pPr>
            <a:r>
              <a:rPr lang="en-US" dirty="0" smtClean="0">
                <a:solidFill>
                  <a:prstClr val="black">
                    <a:lumMod val="75000"/>
                    <a:lumOff val="25000"/>
                  </a:prstClr>
                </a:solidFill>
              </a:rPr>
              <a:t>For example, in King Uzziah’s case</a:t>
            </a:r>
          </a:p>
          <a:p>
            <a:pPr lvl="3">
              <a:buFont typeface="Courier New" panose="02070309020205020404" pitchFamily="49" charset="0"/>
              <a:buChar char="o"/>
            </a:pPr>
            <a:r>
              <a:rPr lang="en-US" dirty="0" smtClean="0">
                <a:solidFill>
                  <a:prstClr val="black">
                    <a:lumMod val="75000"/>
                    <a:lumOff val="25000"/>
                  </a:prstClr>
                </a:solidFill>
              </a:rPr>
              <a:t>Acclamations from abroad v8 ‘…..his name spread abroad…’</a:t>
            </a:r>
          </a:p>
          <a:p>
            <a:pPr lvl="3">
              <a:buFont typeface="Courier New" panose="02070309020205020404" pitchFamily="49" charset="0"/>
              <a:buChar char="o"/>
            </a:pPr>
            <a:r>
              <a:rPr lang="en-US" dirty="0" smtClean="0">
                <a:solidFill>
                  <a:prstClr val="black">
                    <a:lumMod val="75000"/>
                    <a:lumOff val="25000"/>
                  </a:prstClr>
                </a:solidFill>
              </a:rPr>
              <a:t>Fully </a:t>
            </a:r>
            <a:r>
              <a:rPr lang="en-US" dirty="0" smtClean="0">
                <a:solidFill>
                  <a:prstClr val="black">
                    <a:lumMod val="75000"/>
                    <a:lumOff val="25000"/>
                  </a:prstClr>
                </a:solidFill>
              </a:rPr>
              <a:t>equipped and well-trained </a:t>
            </a:r>
            <a:r>
              <a:rPr lang="en-US" dirty="0" smtClean="0">
                <a:solidFill>
                  <a:prstClr val="black">
                    <a:lumMod val="75000"/>
                    <a:lumOff val="25000"/>
                  </a:prstClr>
                </a:solidFill>
              </a:rPr>
              <a:t>army with </a:t>
            </a:r>
            <a:r>
              <a:rPr lang="en-US" dirty="0">
                <a:solidFill>
                  <a:prstClr val="black">
                    <a:lumMod val="75000"/>
                    <a:lumOff val="25000"/>
                  </a:prstClr>
                </a:solidFill>
              </a:rPr>
              <a:t>w</a:t>
            </a:r>
            <a:r>
              <a:rPr lang="en-US" dirty="0" smtClean="0">
                <a:solidFill>
                  <a:prstClr val="black">
                    <a:lumMod val="75000"/>
                    <a:lumOff val="25000"/>
                  </a:prstClr>
                </a:solidFill>
              </a:rPr>
              <a:t>ell </a:t>
            </a:r>
            <a:r>
              <a:rPr lang="en-US" dirty="0" smtClean="0">
                <a:solidFill>
                  <a:prstClr val="black">
                    <a:lumMod val="75000"/>
                    <a:lumOff val="25000"/>
                  </a:prstClr>
                </a:solidFill>
              </a:rPr>
              <a:t>fortified </a:t>
            </a:r>
            <a:r>
              <a:rPr lang="en-US" dirty="0" smtClean="0">
                <a:solidFill>
                  <a:prstClr val="black">
                    <a:lumMod val="75000"/>
                    <a:lumOff val="25000"/>
                  </a:prstClr>
                </a:solidFill>
              </a:rPr>
              <a:t>cities</a:t>
            </a:r>
            <a:endParaRPr lang="en-US" dirty="0" smtClean="0">
              <a:solidFill>
                <a:prstClr val="black">
                  <a:lumMod val="75000"/>
                  <a:lumOff val="25000"/>
                </a:prstClr>
              </a:solidFill>
            </a:endParaRPr>
          </a:p>
          <a:p>
            <a:pPr lvl="2">
              <a:buFont typeface="Wingdings" panose="05000000000000000000" pitchFamily="2" charset="2"/>
              <a:buChar char="ü"/>
            </a:pPr>
            <a:r>
              <a:rPr lang="en-US" dirty="0" smtClean="0">
                <a:solidFill>
                  <a:prstClr val="black">
                    <a:lumMod val="75000"/>
                    <a:lumOff val="25000"/>
                  </a:prstClr>
                </a:solidFill>
              </a:rPr>
              <a:t>His actions suggest an independent spirit and wanting to usurp the priestly office (</a:t>
            </a:r>
            <a:r>
              <a:rPr lang="en-US" i="1" u="sng" dirty="0" smtClean="0">
                <a:solidFill>
                  <a:prstClr val="black">
                    <a:lumMod val="75000"/>
                    <a:lumOff val="25000"/>
                  </a:prstClr>
                </a:solidFill>
              </a:rPr>
              <a:t>reserved only </a:t>
            </a:r>
            <a:r>
              <a:rPr lang="en-US" dirty="0" smtClean="0">
                <a:solidFill>
                  <a:prstClr val="black">
                    <a:lumMod val="75000"/>
                    <a:lumOff val="25000"/>
                  </a:prstClr>
                </a:solidFill>
              </a:rPr>
              <a:t>for the Levites)</a:t>
            </a:r>
          </a:p>
          <a:p>
            <a:pPr lvl="2">
              <a:buFont typeface="Wingdings" panose="05000000000000000000" pitchFamily="2" charset="2"/>
              <a:buChar char="ü"/>
            </a:pPr>
            <a:endParaRPr lang="en-US" dirty="0" smtClean="0">
              <a:solidFill>
                <a:prstClr val="black">
                  <a:lumMod val="75000"/>
                  <a:lumOff val="25000"/>
                </a:prstClr>
              </a:solidFill>
            </a:endParaRPr>
          </a:p>
          <a:p>
            <a:pPr lvl="2">
              <a:buFont typeface="Wingdings" panose="05000000000000000000" pitchFamily="2" charset="2"/>
              <a:buChar char="ü"/>
            </a:pPr>
            <a:endParaRPr lang="en-US" dirty="0" smtClean="0">
              <a:solidFill>
                <a:prstClr val="black">
                  <a:lumMod val="75000"/>
                  <a:lumOff val="25000"/>
                </a:prstClr>
              </a:solidFill>
            </a:endParaRPr>
          </a:p>
          <a:p>
            <a:pPr lvl="2">
              <a:buFont typeface="Wingdings" panose="05000000000000000000" pitchFamily="2" charset="2"/>
              <a:buChar char="ü"/>
            </a:pPr>
            <a:endParaRPr lang="en-US" dirty="0" smtClean="0">
              <a:solidFill>
                <a:prstClr val="black">
                  <a:lumMod val="75000"/>
                  <a:lumOff val="25000"/>
                </a:prstClr>
              </a:solidFill>
            </a:endParaRPr>
          </a:p>
          <a:p>
            <a:pPr marL="502920" lvl="2" indent="0">
              <a:buNone/>
            </a:pPr>
            <a:endParaRPr lang="en-US" dirty="0" smtClean="0">
              <a:solidFill>
                <a:prstClr val="black">
                  <a:lumMod val="75000"/>
                  <a:lumOff val="25000"/>
                </a:prstClr>
              </a:solidFill>
            </a:endParaRPr>
          </a:p>
          <a:p>
            <a:pPr marL="502920" lvl="2" indent="0">
              <a:buNone/>
            </a:pPr>
            <a:endParaRPr lang="en-US" dirty="0">
              <a:solidFill>
                <a:prstClr val="black">
                  <a:lumMod val="75000"/>
                  <a:lumOff val="25000"/>
                </a:prstClr>
              </a:solidFill>
            </a:endParaRPr>
          </a:p>
          <a:p>
            <a:endParaRPr lang="en-AU" dirty="0"/>
          </a:p>
        </p:txBody>
      </p:sp>
    </p:spTree>
    <p:extLst>
      <p:ext uri="{BB962C8B-B14F-4D97-AF65-F5344CB8AC3E}">
        <p14:creationId xmlns:p14="http://schemas.microsoft.com/office/powerpoint/2010/main" val="130024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barn(inVertical)">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1000"/>
                                        <p:tgtEl>
                                          <p:spTgt spid="3">
                                            <p:txEl>
                                              <p:pRg st="9" end="9"/>
                                            </p:txEl>
                                          </p:spTgt>
                                        </p:tgtEl>
                                      </p:cBhvr>
                                    </p:animEffect>
                                    <p:anim calcmode="lin" valueType="num">
                                      <p:cBhvr>
                                        <p:cTn id="4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1000"/>
                                        <p:tgtEl>
                                          <p:spTgt spid="3">
                                            <p:txEl>
                                              <p:pRg st="10" end="10"/>
                                            </p:txEl>
                                          </p:spTgt>
                                        </p:tgtEl>
                                      </p:cBhvr>
                                    </p:animEffect>
                                    <p:anim calcmode="lin" valueType="num">
                                      <p:cBhvr>
                                        <p:cTn id="4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3">
                                            <p:txEl>
                                              <p:pRg st="13" end="13"/>
                                            </p:txEl>
                                          </p:spTgt>
                                        </p:tgtEl>
                                        <p:attrNameLst>
                                          <p:attrName>style.visibility</p:attrName>
                                        </p:attrNameLst>
                                      </p:cBhvr>
                                      <p:to>
                                        <p:strVal val="visible"/>
                                      </p:to>
                                    </p:set>
                                    <p:animEffect transition="in" filter="barn(inVertical)">
                                      <p:cBhvr>
                                        <p:cTn id="60" dur="500"/>
                                        <p:tgtEl>
                                          <p:spTgt spid="3">
                                            <p:txEl>
                                              <p:pRg st="13" end="13"/>
                                            </p:txEl>
                                          </p:spTgt>
                                        </p:tgtEl>
                                      </p:cBhvr>
                                    </p:animEffect>
                                  </p:childTnLst>
                                </p:cTn>
                              </p:par>
                              <p:par>
                                <p:cTn id="61" presetID="16" presetClass="entr" presetSubtype="21" fill="hold" nodeType="with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Effect transition="in" filter="barn(inVertical)">
                                      <p:cBhvr>
                                        <p:cTn id="63" dur="500"/>
                                        <p:tgtEl>
                                          <p:spTgt spid="3">
                                            <p:txEl>
                                              <p:pRg st="14" end="14"/>
                                            </p:txEl>
                                          </p:spTgt>
                                        </p:tgtEl>
                                      </p:cBhvr>
                                    </p:animEffect>
                                  </p:childTnLst>
                                </p:cTn>
                              </p:par>
                              <p:par>
                                <p:cTn id="64" presetID="16" presetClass="entr" presetSubtype="21" fill="hold" nodeType="withEffect">
                                  <p:stCondLst>
                                    <p:cond delay="0"/>
                                  </p:stCondLst>
                                  <p:childTnLst>
                                    <p:set>
                                      <p:cBhvr>
                                        <p:cTn id="65" dur="1" fill="hold">
                                          <p:stCondLst>
                                            <p:cond delay="0"/>
                                          </p:stCondLst>
                                        </p:cTn>
                                        <p:tgtEl>
                                          <p:spTgt spid="3">
                                            <p:txEl>
                                              <p:pRg st="15" end="15"/>
                                            </p:txEl>
                                          </p:spTgt>
                                        </p:tgtEl>
                                        <p:attrNameLst>
                                          <p:attrName>style.visibility</p:attrName>
                                        </p:attrNameLst>
                                      </p:cBhvr>
                                      <p:to>
                                        <p:strVal val="visible"/>
                                      </p:to>
                                    </p:set>
                                    <p:animEffect transition="in" filter="barn(inVertical)">
                                      <p:cBhvr>
                                        <p:cTn id="66" dur="500"/>
                                        <p:tgtEl>
                                          <p:spTgt spid="3">
                                            <p:txEl>
                                              <p:pRg st="15" end="15"/>
                                            </p:txEl>
                                          </p:spTgt>
                                        </p:tgtEl>
                                      </p:cBhvr>
                                    </p:animEffect>
                                  </p:childTnLst>
                                </p:cTn>
                              </p:par>
                              <p:par>
                                <p:cTn id="67" presetID="16" presetClass="entr" presetSubtype="21" fill="hold" nodeType="withEffect">
                                  <p:stCondLst>
                                    <p:cond delay="0"/>
                                  </p:stCondLst>
                                  <p:childTnLst>
                                    <p:set>
                                      <p:cBhvr>
                                        <p:cTn id="68" dur="1" fill="hold">
                                          <p:stCondLst>
                                            <p:cond delay="0"/>
                                          </p:stCondLst>
                                        </p:cTn>
                                        <p:tgtEl>
                                          <p:spTgt spid="3">
                                            <p:txEl>
                                              <p:pRg st="16" end="16"/>
                                            </p:txEl>
                                          </p:spTgt>
                                        </p:tgtEl>
                                        <p:attrNameLst>
                                          <p:attrName>style.visibility</p:attrName>
                                        </p:attrNameLst>
                                      </p:cBhvr>
                                      <p:to>
                                        <p:strVal val="visible"/>
                                      </p:to>
                                    </p:set>
                                    <p:animEffect transition="in" filter="barn(inVertical)">
                                      <p:cBhvr>
                                        <p:cTn id="69" dur="500"/>
                                        <p:tgtEl>
                                          <p:spTgt spid="3">
                                            <p:txEl>
                                              <p:pRg st="16" end="16"/>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3">
                                            <p:txEl>
                                              <p:pRg st="17" end="17"/>
                                            </p:txEl>
                                          </p:spTgt>
                                        </p:tgtEl>
                                        <p:attrNameLst>
                                          <p:attrName>style.visibility</p:attrName>
                                        </p:attrNameLst>
                                      </p:cBhvr>
                                      <p:to>
                                        <p:strVal val="visible"/>
                                      </p:to>
                                    </p:set>
                                    <p:animEffect transition="in" filter="wipe(down)">
                                      <p:cBhvr>
                                        <p:cTn id="74"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695400" y="1772816"/>
            <a:ext cx="11089232" cy="5157192"/>
          </a:xfrm>
        </p:spPr>
        <p:txBody>
          <a:bodyPr>
            <a:normAutofit fontScale="92500" lnSpcReduction="20000"/>
          </a:bodyPr>
          <a:lstStyle/>
          <a:p>
            <a:pPr marL="228600" lvl="1" indent="0">
              <a:buNone/>
            </a:pPr>
            <a:r>
              <a:rPr lang="en-US" dirty="0" smtClean="0">
                <a:solidFill>
                  <a:prstClr val="black">
                    <a:lumMod val="75000"/>
                    <a:lumOff val="25000"/>
                  </a:prstClr>
                </a:solidFill>
              </a:rPr>
              <a:t> </a:t>
            </a:r>
            <a:r>
              <a:rPr lang="en-US" sz="2300" dirty="0" smtClean="0">
                <a:solidFill>
                  <a:prstClr val="black">
                    <a:lumMod val="75000"/>
                    <a:lumOff val="25000"/>
                  </a:prstClr>
                </a:solidFill>
              </a:rPr>
              <a:t>Consequences:</a:t>
            </a:r>
          </a:p>
          <a:p>
            <a:pPr lvl="1">
              <a:buFont typeface="Wingdings" panose="05000000000000000000" pitchFamily="2" charset="2"/>
              <a:buChar char="ü"/>
            </a:pPr>
            <a:r>
              <a:rPr lang="en-US" dirty="0" smtClean="0">
                <a:solidFill>
                  <a:prstClr val="black">
                    <a:lumMod val="75000"/>
                    <a:lumOff val="25000"/>
                  </a:prstClr>
                </a:solidFill>
              </a:rPr>
              <a:t>Shamed after stricken with leprosy on the forehead by God</a:t>
            </a:r>
          </a:p>
          <a:p>
            <a:pPr lvl="2">
              <a:buFont typeface="Courier New" panose="02070309020205020404" pitchFamily="49" charset="0"/>
              <a:buChar char="o"/>
            </a:pPr>
            <a:r>
              <a:rPr lang="en-US" dirty="0" smtClean="0">
                <a:solidFill>
                  <a:prstClr val="black">
                    <a:lumMod val="75000"/>
                    <a:lumOff val="25000"/>
                  </a:prstClr>
                </a:solidFill>
              </a:rPr>
              <a:t>Stricken after not listening and changing his ways but continuing to be angry </a:t>
            </a:r>
            <a:r>
              <a:rPr lang="en-US" dirty="0" smtClean="0">
                <a:solidFill>
                  <a:prstClr val="black">
                    <a:lumMod val="75000"/>
                    <a:lumOff val="25000"/>
                  </a:prstClr>
                </a:solidFill>
              </a:rPr>
              <a:t>.</a:t>
            </a:r>
            <a:endParaRPr lang="en-US" dirty="0" smtClean="0">
              <a:solidFill>
                <a:prstClr val="black">
                  <a:lumMod val="75000"/>
                  <a:lumOff val="25000"/>
                </a:prstClr>
              </a:solidFill>
            </a:endParaRPr>
          </a:p>
          <a:p>
            <a:pPr lvl="2">
              <a:buFont typeface="Courier New" panose="02070309020205020404" pitchFamily="49" charset="0"/>
              <a:buChar char="o"/>
            </a:pPr>
            <a:r>
              <a:rPr lang="en-US" dirty="0" smtClean="0">
                <a:solidFill>
                  <a:prstClr val="black">
                    <a:lumMod val="75000"/>
                    <a:lumOff val="25000"/>
                  </a:prstClr>
                </a:solidFill>
              </a:rPr>
              <a:t>On the forehead - No way to hide!</a:t>
            </a:r>
          </a:p>
          <a:p>
            <a:pPr lvl="1">
              <a:buFont typeface="Wingdings" panose="05000000000000000000" pitchFamily="2" charset="2"/>
              <a:buChar char="ü"/>
            </a:pPr>
            <a:r>
              <a:rPr lang="en-US" dirty="0" smtClean="0">
                <a:solidFill>
                  <a:prstClr val="black">
                    <a:lumMod val="75000"/>
                    <a:lumOff val="25000"/>
                  </a:prstClr>
                </a:solidFill>
              </a:rPr>
              <a:t>Cast out and cut off from the house of God (v 21 - see also Lev 13:45,46)</a:t>
            </a:r>
          </a:p>
          <a:p>
            <a:pPr lvl="2">
              <a:buFont typeface="Courier New" panose="02070309020205020404" pitchFamily="49" charset="0"/>
              <a:buChar char="o"/>
            </a:pPr>
            <a:r>
              <a:rPr lang="en-US" dirty="0" smtClean="0">
                <a:solidFill>
                  <a:prstClr val="black">
                    <a:lumMod val="75000"/>
                    <a:lumOff val="25000"/>
                  </a:prstClr>
                </a:solidFill>
              </a:rPr>
              <a:t>Lepers were unclean and forbidden in house of God</a:t>
            </a:r>
          </a:p>
          <a:p>
            <a:pPr lvl="2">
              <a:buFont typeface="Courier New" panose="02070309020205020404" pitchFamily="49" charset="0"/>
              <a:buChar char="o"/>
            </a:pPr>
            <a:r>
              <a:rPr lang="en-US" dirty="0" smtClean="0">
                <a:solidFill>
                  <a:prstClr val="black">
                    <a:lumMod val="75000"/>
                    <a:lumOff val="25000"/>
                  </a:prstClr>
                </a:solidFill>
              </a:rPr>
              <a:t>Isolated from the general public due to contagion risk </a:t>
            </a:r>
            <a:endParaRPr lang="en-US" dirty="0">
              <a:solidFill>
                <a:prstClr val="black">
                  <a:lumMod val="75000"/>
                  <a:lumOff val="25000"/>
                </a:prstClr>
              </a:solidFill>
            </a:endParaRPr>
          </a:p>
          <a:p>
            <a:pPr lvl="1">
              <a:buFont typeface="Wingdings" panose="05000000000000000000" pitchFamily="2" charset="2"/>
              <a:buChar char="ü"/>
            </a:pPr>
            <a:r>
              <a:rPr lang="en-US" dirty="0" smtClean="0">
                <a:solidFill>
                  <a:prstClr val="black">
                    <a:lumMod val="75000"/>
                    <a:lumOff val="25000"/>
                  </a:prstClr>
                </a:solidFill>
              </a:rPr>
              <a:t>His wonderful legacy was sadly tainted v23 ‘…He is a leper..’</a:t>
            </a:r>
          </a:p>
          <a:p>
            <a:pPr marL="502920" lvl="2" indent="0">
              <a:buNone/>
            </a:pPr>
            <a:endParaRPr lang="en-US" dirty="0">
              <a:solidFill>
                <a:prstClr val="black">
                  <a:lumMod val="75000"/>
                  <a:lumOff val="25000"/>
                </a:prstClr>
              </a:solidFill>
            </a:endParaRPr>
          </a:p>
          <a:p>
            <a:pPr marL="274320" lvl="1" indent="0">
              <a:buNone/>
            </a:pPr>
            <a:r>
              <a:rPr lang="en-US" sz="2300" dirty="0" smtClean="0">
                <a:solidFill>
                  <a:prstClr val="black">
                    <a:lumMod val="75000"/>
                    <a:lumOff val="25000"/>
                  </a:prstClr>
                </a:solidFill>
              </a:rPr>
              <a:t>Remedy: (from the example of the restoration of King Nebuchadnezzar after suffering rebuke!)</a:t>
            </a:r>
          </a:p>
          <a:p>
            <a:pPr marL="274320" lvl="1" indent="0">
              <a:buNone/>
            </a:pPr>
            <a:r>
              <a:rPr lang="en-US" dirty="0" smtClean="0">
                <a:solidFill>
                  <a:prstClr val="black">
                    <a:lumMod val="75000"/>
                    <a:lumOff val="25000"/>
                  </a:prstClr>
                </a:solidFill>
              </a:rPr>
              <a:t>Dan 4:28-37</a:t>
            </a:r>
            <a:endParaRPr lang="en-US" dirty="0">
              <a:solidFill>
                <a:prstClr val="black">
                  <a:lumMod val="75000"/>
                  <a:lumOff val="25000"/>
                </a:prstClr>
              </a:solidFill>
            </a:endParaRPr>
          </a:p>
          <a:p>
            <a:pPr marL="617220" lvl="1" indent="-342900">
              <a:buFont typeface="Wingdings" panose="05000000000000000000" pitchFamily="2" charset="2"/>
              <a:buChar char="ü"/>
            </a:pPr>
            <a:r>
              <a:rPr lang="en-US" dirty="0" smtClean="0">
                <a:solidFill>
                  <a:prstClr val="black">
                    <a:lumMod val="75000"/>
                    <a:lumOff val="25000"/>
                  </a:prstClr>
                </a:solidFill>
              </a:rPr>
              <a:t>Repent from proud heart by crying out to God for mercy</a:t>
            </a:r>
          </a:p>
          <a:p>
            <a:pPr marL="617220" lvl="1" indent="-342900">
              <a:buFont typeface="Wingdings" panose="05000000000000000000" pitchFamily="2" charset="2"/>
              <a:buChar char="ü"/>
            </a:pPr>
            <a:r>
              <a:rPr lang="en-US" dirty="0" smtClean="0">
                <a:solidFill>
                  <a:prstClr val="black">
                    <a:lumMod val="75000"/>
                    <a:lumOff val="25000"/>
                  </a:prstClr>
                </a:solidFill>
              </a:rPr>
              <a:t>Humble acknowledgement of Almighty God</a:t>
            </a:r>
          </a:p>
          <a:p>
            <a:pPr marL="845820" lvl="2" indent="-342900">
              <a:buFont typeface="Courier New" panose="02070309020205020404" pitchFamily="49" charset="0"/>
              <a:buChar char="o"/>
            </a:pPr>
            <a:r>
              <a:rPr lang="en-US" dirty="0" smtClean="0">
                <a:solidFill>
                  <a:prstClr val="black">
                    <a:lumMod val="75000"/>
                    <a:lumOff val="25000"/>
                  </a:prstClr>
                </a:solidFill>
              </a:rPr>
              <a:t>V34 </a:t>
            </a:r>
            <a:r>
              <a:rPr lang="en-US" dirty="0">
                <a:solidFill>
                  <a:prstClr val="black">
                    <a:lumMod val="75000"/>
                    <a:lumOff val="25000"/>
                  </a:prstClr>
                </a:solidFill>
              </a:rPr>
              <a:t>‘…lifted my eyes to </a:t>
            </a:r>
            <a:r>
              <a:rPr lang="en-US" dirty="0" smtClean="0">
                <a:solidFill>
                  <a:prstClr val="black">
                    <a:lumMod val="75000"/>
                    <a:lumOff val="25000"/>
                  </a:prstClr>
                </a:solidFill>
              </a:rPr>
              <a:t>heaven…I blessed…and praise…’</a:t>
            </a:r>
          </a:p>
          <a:p>
            <a:pPr marL="617220" lvl="1" indent="-342900">
              <a:buFont typeface="Wingdings" panose="05000000000000000000" pitchFamily="2" charset="2"/>
              <a:buChar char="ü"/>
            </a:pPr>
            <a:r>
              <a:rPr lang="en-US" dirty="0" smtClean="0">
                <a:solidFill>
                  <a:prstClr val="black">
                    <a:lumMod val="75000"/>
                    <a:lumOff val="25000"/>
                  </a:prstClr>
                </a:solidFill>
              </a:rPr>
              <a:t>Honour God by giving glory to whom glory is due</a:t>
            </a:r>
          </a:p>
          <a:p>
            <a:pPr marL="845820" lvl="2" indent="-342900">
              <a:buFont typeface="Courier New" panose="02070309020205020404" pitchFamily="49" charset="0"/>
              <a:buChar char="o"/>
            </a:pPr>
            <a:r>
              <a:rPr lang="en-US" dirty="0" smtClean="0">
                <a:solidFill>
                  <a:prstClr val="black">
                    <a:lumMod val="75000"/>
                    <a:lumOff val="25000"/>
                  </a:prstClr>
                </a:solidFill>
              </a:rPr>
              <a:t>V34 ‘….honoured Him who lives forever;….’</a:t>
            </a:r>
          </a:p>
          <a:p>
            <a:pPr marL="845820" lvl="2" indent="-342900">
              <a:buFont typeface="Courier New" panose="02070309020205020404" pitchFamily="49" charset="0"/>
              <a:buChar char="o"/>
            </a:pPr>
            <a:endParaRPr lang="en-US" dirty="0" smtClean="0">
              <a:solidFill>
                <a:prstClr val="black">
                  <a:lumMod val="75000"/>
                  <a:lumOff val="25000"/>
                </a:prstClr>
              </a:solidFill>
            </a:endParaRPr>
          </a:p>
          <a:p>
            <a:pPr marL="617220" lvl="1" indent="-342900">
              <a:buFont typeface="Wingdings" panose="05000000000000000000" pitchFamily="2" charset="2"/>
              <a:buChar char="ü"/>
            </a:pPr>
            <a:endParaRPr lang="en-US" dirty="0" smtClean="0">
              <a:solidFill>
                <a:prstClr val="black">
                  <a:lumMod val="75000"/>
                  <a:lumOff val="25000"/>
                </a:prstClr>
              </a:solidFill>
            </a:endParaRPr>
          </a:p>
          <a:p>
            <a:pPr marL="617220" lvl="1" indent="-342900">
              <a:buFont typeface="Wingdings" panose="05000000000000000000" pitchFamily="2" charset="2"/>
              <a:buChar char="ü"/>
            </a:pPr>
            <a:endParaRPr lang="en-US" dirty="0" smtClean="0">
              <a:solidFill>
                <a:prstClr val="black">
                  <a:lumMod val="75000"/>
                  <a:lumOff val="25000"/>
                </a:prstClr>
              </a:solidFill>
            </a:endParaRPr>
          </a:p>
          <a:p>
            <a:pPr marL="617220" lvl="1" indent="-342900">
              <a:buFont typeface="Wingdings" panose="05000000000000000000" pitchFamily="2" charset="2"/>
              <a:buChar char="ü"/>
            </a:pPr>
            <a:endParaRPr lang="en-US" dirty="0" smtClean="0">
              <a:solidFill>
                <a:prstClr val="black">
                  <a:lumMod val="75000"/>
                  <a:lumOff val="25000"/>
                </a:prstClr>
              </a:solidFill>
            </a:endParaRPr>
          </a:p>
          <a:p>
            <a:pPr marL="845820" lvl="2" indent="-342900">
              <a:buFont typeface="Wingdings" panose="05000000000000000000" pitchFamily="2" charset="2"/>
              <a:buChar char="ü"/>
            </a:pPr>
            <a:endParaRPr lang="en-US" dirty="0">
              <a:solidFill>
                <a:prstClr val="black">
                  <a:lumMod val="75000"/>
                  <a:lumOff val="25000"/>
                </a:prstClr>
              </a:solidFill>
            </a:endParaRPr>
          </a:p>
          <a:p>
            <a:endParaRPr lang="en-AU" dirty="0"/>
          </a:p>
        </p:txBody>
      </p:sp>
    </p:spTree>
    <p:extLst>
      <p:ext uri="{BB962C8B-B14F-4D97-AF65-F5344CB8AC3E}">
        <p14:creationId xmlns:p14="http://schemas.microsoft.com/office/powerpoint/2010/main" val="188189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additive="base">
                                        <p:cTn id="2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arn(inVertical)">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Effect transition="in" filter="fade">
                                      <p:cBhvr>
                                        <p:cTn id="53" dur="1000"/>
                                        <p:tgtEl>
                                          <p:spTgt spid="3">
                                            <p:txEl>
                                              <p:pRg st="11" end="11"/>
                                            </p:txEl>
                                          </p:spTgt>
                                        </p:tgtEl>
                                      </p:cBhvr>
                                    </p:animEffect>
                                    <p:anim calcmode="lin" valueType="num">
                                      <p:cBhvr>
                                        <p:cTn id="5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3">
                                            <p:txEl>
                                              <p:pRg st="12" end="12"/>
                                            </p:txEl>
                                          </p:spTgt>
                                        </p:tgtEl>
                                        <p:attrNameLst>
                                          <p:attrName>style.visibility</p:attrName>
                                        </p:attrNameLst>
                                      </p:cBhvr>
                                      <p:to>
                                        <p:strVal val="visible"/>
                                      </p:to>
                                    </p:set>
                                    <p:animEffect transition="in" filter="fade">
                                      <p:cBhvr>
                                        <p:cTn id="58" dur="1000"/>
                                        <p:tgtEl>
                                          <p:spTgt spid="3">
                                            <p:txEl>
                                              <p:pRg st="12" end="12"/>
                                            </p:txEl>
                                          </p:spTgt>
                                        </p:tgtEl>
                                      </p:cBhvr>
                                    </p:animEffect>
                                    <p:anim calcmode="lin" valueType="num">
                                      <p:cBhvr>
                                        <p:cTn id="59"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1000"/>
                                        <p:tgtEl>
                                          <p:spTgt spid="3">
                                            <p:txEl>
                                              <p:pRg st="13" end="13"/>
                                            </p:txEl>
                                          </p:spTgt>
                                        </p:tgtEl>
                                      </p:cBhvr>
                                    </p:animEffect>
                                    <p:anim calcmode="lin" valueType="num">
                                      <p:cBhvr>
                                        <p:cTn id="6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
                                            <p:txEl>
                                              <p:pRg st="14" end="14"/>
                                            </p:txEl>
                                          </p:spTgt>
                                        </p:tgtEl>
                                        <p:attrNameLst>
                                          <p:attrName>style.visibility</p:attrName>
                                        </p:attrNameLst>
                                      </p:cBhvr>
                                      <p:to>
                                        <p:strVal val="visible"/>
                                      </p:to>
                                    </p:set>
                                    <p:animEffect transition="in" filter="fade">
                                      <p:cBhvr>
                                        <p:cTn id="68" dur="1000"/>
                                        <p:tgtEl>
                                          <p:spTgt spid="3">
                                            <p:txEl>
                                              <p:pRg st="14" end="14"/>
                                            </p:txEl>
                                          </p:spTgt>
                                        </p:tgtEl>
                                      </p:cBhvr>
                                    </p:animEffect>
                                    <p:anim calcmode="lin" valueType="num">
                                      <p:cBhvr>
                                        <p:cTn id="69"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14" end="14"/>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3">
                                            <p:txEl>
                                              <p:pRg st="15" end="15"/>
                                            </p:txEl>
                                          </p:spTgt>
                                        </p:tgtEl>
                                        <p:attrNameLst>
                                          <p:attrName>style.visibility</p:attrName>
                                        </p:attrNameLst>
                                      </p:cBhvr>
                                      <p:to>
                                        <p:strVal val="visible"/>
                                      </p:to>
                                    </p:set>
                                    <p:animEffect transition="in" filter="fade">
                                      <p:cBhvr>
                                        <p:cTn id="73" dur="1000"/>
                                        <p:tgtEl>
                                          <p:spTgt spid="3">
                                            <p:txEl>
                                              <p:pRg st="15" end="15"/>
                                            </p:txEl>
                                          </p:spTgt>
                                        </p:tgtEl>
                                      </p:cBhvr>
                                    </p:animEffect>
                                    <p:anim calcmode="lin" valueType="num">
                                      <p:cBhvr>
                                        <p:cTn id="74"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75"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199456" y="1844824"/>
            <a:ext cx="9144000" cy="4768553"/>
          </a:xfrm>
        </p:spPr>
        <p:txBody>
          <a:bodyPr>
            <a:normAutofit fontScale="92500" lnSpcReduction="20000"/>
          </a:bodyPr>
          <a:lstStyle/>
          <a:p>
            <a:pPr lvl="0"/>
            <a:r>
              <a:rPr lang="en-US" dirty="0" smtClean="0">
                <a:solidFill>
                  <a:prstClr val="black">
                    <a:lumMod val="75000"/>
                    <a:lumOff val="25000"/>
                  </a:prstClr>
                </a:solidFill>
              </a:rPr>
              <a:t>Common </a:t>
            </a:r>
            <a:r>
              <a:rPr lang="en-US" dirty="0">
                <a:solidFill>
                  <a:prstClr val="black">
                    <a:lumMod val="75000"/>
                    <a:lumOff val="25000"/>
                  </a:prstClr>
                </a:solidFill>
              </a:rPr>
              <a:t>Unhealthy Spiritual Heart </a:t>
            </a:r>
            <a:r>
              <a:rPr lang="en-US" dirty="0" smtClean="0">
                <a:solidFill>
                  <a:prstClr val="black">
                    <a:lumMod val="75000"/>
                    <a:lumOff val="25000"/>
                  </a:prstClr>
                </a:solidFill>
              </a:rPr>
              <a:t>Conditions</a:t>
            </a:r>
          </a:p>
          <a:p>
            <a:pPr marL="228600" lvl="1" indent="0">
              <a:buNone/>
            </a:pPr>
            <a:r>
              <a:rPr lang="en-US" dirty="0" smtClean="0">
                <a:solidFill>
                  <a:prstClr val="black">
                    <a:lumMod val="75000"/>
                    <a:lumOff val="25000"/>
                  </a:prstClr>
                </a:solidFill>
              </a:rPr>
              <a:t>2. Hardened Hearts (also Obstinate Hearts, Rebellious Hearts, Stony Hearts</a:t>
            </a:r>
            <a:r>
              <a:rPr lang="en-US" dirty="0" smtClean="0">
                <a:solidFill>
                  <a:prstClr val="black">
                    <a:lumMod val="75000"/>
                    <a:lumOff val="25000"/>
                  </a:prstClr>
                </a:solidFill>
              </a:rPr>
              <a:t>)</a:t>
            </a:r>
            <a:endParaRPr lang="en-US" dirty="0" smtClean="0">
              <a:solidFill>
                <a:prstClr val="black">
                  <a:lumMod val="75000"/>
                  <a:lumOff val="25000"/>
                </a:prstClr>
              </a:solidFill>
            </a:endParaRPr>
          </a:p>
          <a:p>
            <a:pPr marL="457200" lvl="2" indent="0">
              <a:buNone/>
            </a:pPr>
            <a:r>
              <a:rPr lang="en-US" dirty="0" smtClean="0">
                <a:solidFill>
                  <a:prstClr val="black">
                    <a:lumMod val="75000"/>
                    <a:lumOff val="25000"/>
                  </a:prstClr>
                </a:solidFill>
              </a:rPr>
              <a:t>Symptoms: </a:t>
            </a:r>
            <a:r>
              <a:rPr lang="en-US" dirty="0">
                <a:solidFill>
                  <a:prstClr val="black">
                    <a:lumMod val="75000"/>
                    <a:lumOff val="25000"/>
                  </a:prstClr>
                </a:solidFill>
              </a:rPr>
              <a:t>S</a:t>
            </a:r>
            <a:r>
              <a:rPr lang="en-US" dirty="0" smtClean="0">
                <a:solidFill>
                  <a:prstClr val="black">
                    <a:lumMod val="75000"/>
                    <a:lumOff val="25000"/>
                  </a:prstClr>
                </a:solidFill>
              </a:rPr>
              <a:t>igns of Hardened Heart</a:t>
            </a:r>
          </a:p>
          <a:p>
            <a:pPr marL="800100" lvl="2" indent="-342900">
              <a:buFont typeface="Wingdings" panose="05000000000000000000" pitchFamily="2" charset="2"/>
              <a:buChar char="ü"/>
            </a:pPr>
            <a:r>
              <a:rPr lang="en-US" dirty="0" smtClean="0">
                <a:solidFill>
                  <a:prstClr val="black">
                    <a:lumMod val="75000"/>
                    <a:lumOff val="25000"/>
                  </a:prstClr>
                </a:solidFill>
              </a:rPr>
              <a:t>Unresponsive to voice of God (prompting of the Holy Spirit)  or His messenger. E.g.</a:t>
            </a:r>
          </a:p>
          <a:p>
            <a:pPr marL="1165860" lvl="4" indent="-342900">
              <a:buFont typeface="Courier New" panose="02070309020205020404" pitchFamily="49" charset="0"/>
              <a:buChar char="o"/>
            </a:pPr>
            <a:r>
              <a:rPr lang="en-US" sz="1700" dirty="0" smtClean="0">
                <a:solidFill>
                  <a:prstClr val="black">
                    <a:lumMod val="75000"/>
                    <a:lumOff val="25000"/>
                  </a:prstClr>
                </a:solidFill>
              </a:rPr>
              <a:t>CHILDREN OF ISRAEL	Ps 95:7-11; Heb 3:7-19</a:t>
            </a:r>
          </a:p>
          <a:p>
            <a:pPr marL="1165860" lvl="4" indent="-342900">
              <a:buFont typeface="Courier New" panose="02070309020205020404" pitchFamily="49" charset="0"/>
              <a:buChar char="o"/>
            </a:pPr>
            <a:r>
              <a:rPr lang="en-US" sz="1700" dirty="0">
                <a:solidFill>
                  <a:prstClr val="black">
                    <a:lumMod val="75000"/>
                    <a:lumOff val="25000"/>
                  </a:prstClr>
                </a:solidFill>
              </a:rPr>
              <a:t>C</a:t>
            </a:r>
            <a:r>
              <a:rPr lang="en-US" sz="1700" dirty="0" smtClean="0">
                <a:solidFill>
                  <a:prstClr val="black">
                    <a:lumMod val="75000"/>
                    <a:lumOff val="25000"/>
                  </a:prstClr>
                </a:solidFill>
              </a:rPr>
              <a:t>ain			Gen 4:3-8</a:t>
            </a:r>
          </a:p>
          <a:p>
            <a:pPr marL="1165860" lvl="4" indent="-342900">
              <a:buFont typeface="Courier New" panose="02070309020205020404" pitchFamily="49" charset="0"/>
              <a:buChar char="o"/>
            </a:pPr>
            <a:r>
              <a:rPr lang="en-US" sz="1700" dirty="0" smtClean="0">
                <a:solidFill>
                  <a:prstClr val="black">
                    <a:lumMod val="75000"/>
                    <a:lumOff val="25000"/>
                  </a:prstClr>
                </a:solidFill>
              </a:rPr>
              <a:t>The Jews		Acts 28:26,27</a:t>
            </a:r>
          </a:p>
          <a:p>
            <a:pPr marL="1165860" lvl="4" indent="-342900">
              <a:buFont typeface="Courier New" panose="02070309020205020404" pitchFamily="49" charset="0"/>
              <a:buChar char="o"/>
            </a:pPr>
            <a:r>
              <a:rPr lang="en-US" sz="1700" dirty="0" smtClean="0">
                <a:solidFill>
                  <a:prstClr val="black">
                    <a:lumMod val="75000"/>
                    <a:lumOff val="25000"/>
                  </a:prstClr>
                </a:solidFill>
              </a:rPr>
              <a:t>Pharaoh </a:t>
            </a:r>
            <a:r>
              <a:rPr lang="en-US" sz="1700" dirty="0">
                <a:solidFill>
                  <a:prstClr val="black">
                    <a:lumMod val="75000"/>
                    <a:lumOff val="25000"/>
                  </a:prstClr>
                </a:solidFill>
              </a:rPr>
              <a:t>to Moses 	</a:t>
            </a:r>
            <a:r>
              <a:rPr lang="en-US" sz="1700" dirty="0" smtClean="0">
                <a:solidFill>
                  <a:prstClr val="black">
                    <a:lumMod val="75000"/>
                    <a:lumOff val="25000"/>
                  </a:prstClr>
                </a:solidFill>
              </a:rPr>
              <a:t>	Exodus </a:t>
            </a:r>
            <a:r>
              <a:rPr lang="en-US" sz="1700" dirty="0">
                <a:solidFill>
                  <a:prstClr val="black">
                    <a:lumMod val="75000"/>
                    <a:lumOff val="25000"/>
                  </a:prstClr>
                </a:solidFill>
              </a:rPr>
              <a:t>7:14, 8:15,…..10:27</a:t>
            </a:r>
          </a:p>
          <a:p>
            <a:pPr marL="800100" lvl="2" indent="-342900">
              <a:buFont typeface="Wingdings" panose="05000000000000000000" pitchFamily="2" charset="2"/>
              <a:buChar char="ü"/>
            </a:pPr>
            <a:endParaRPr lang="en-US" dirty="0" smtClean="0">
              <a:solidFill>
                <a:prstClr val="black">
                  <a:lumMod val="75000"/>
                  <a:lumOff val="25000"/>
                </a:prstClr>
              </a:solidFill>
            </a:endParaRPr>
          </a:p>
          <a:p>
            <a:pPr marL="457200" lvl="2" indent="0">
              <a:buNone/>
            </a:pPr>
            <a:r>
              <a:rPr lang="en-US" dirty="0" smtClean="0">
                <a:solidFill>
                  <a:prstClr val="black">
                    <a:lumMod val="75000"/>
                    <a:lumOff val="25000"/>
                  </a:prstClr>
                </a:solidFill>
              </a:rPr>
              <a:t>Causes:						Heb 3:7-13</a:t>
            </a:r>
          </a:p>
          <a:p>
            <a:pPr marL="800100" lvl="2" indent="-342900">
              <a:buFont typeface="Wingdings" panose="05000000000000000000" pitchFamily="2" charset="2"/>
              <a:buChar char="ü"/>
            </a:pPr>
            <a:r>
              <a:rPr lang="en-US" dirty="0" smtClean="0">
                <a:solidFill>
                  <a:prstClr val="black">
                    <a:lumMod val="75000"/>
                    <a:lumOff val="25000"/>
                  </a:prstClr>
                </a:solidFill>
              </a:rPr>
              <a:t>Go astray (err) in the heart through deception/seduction	Heb 3:10</a:t>
            </a:r>
          </a:p>
          <a:p>
            <a:pPr marL="800100" lvl="2" indent="-342900">
              <a:buFont typeface="Wingdings" panose="05000000000000000000" pitchFamily="2" charset="2"/>
              <a:buChar char="ü"/>
            </a:pPr>
            <a:r>
              <a:rPr lang="en-US" dirty="0" smtClean="0">
                <a:solidFill>
                  <a:prstClr val="black">
                    <a:lumMod val="75000"/>
                    <a:lumOff val="25000"/>
                  </a:prstClr>
                </a:solidFill>
              </a:rPr>
              <a:t>Sin is seductively deceitful – ‘…you be hardened through deceitfulness of sin’								Heb 3:13</a:t>
            </a:r>
          </a:p>
          <a:p>
            <a:pPr marL="800100" lvl="2" indent="-342900">
              <a:buFont typeface="Wingdings" panose="05000000000000000000" pitchFamily="2" charset="2"/>
              <a:buChar char="ü"/>
            </a:pPr>
            <a:r>
              <a:rPr lang="en-US" dirty="0" smtClean="0">
                <a:solidFill>
                  <a:prstClr val="black">
                    <a:lumMod val="75000"/>
                    <a:lumOff val="25000"/>
                  </a:prstClr>
                </a:solidFill>
              </a:rPr>
              <a:t>Not knowing God’s ways				Heb 3:10</a:t>
            </a:r>
          </a:p>
          <a:p>
            <a:pPr marL="800100" lvl="2" indent="-342900">
              <a:buFont typeface="Wingdings" panose="05000000000000000000" pitchFamily="2" charset="2"/>
              <a:buChar char="ü"/>
            </a:pPr>
            <a:r>
              <a:rPr lang="en-US" dirty="0" smtClean="0">
                <a:solidFill>
                  <a:prstClr val="black">
                    <a:lumMod val="75000"/>
                    <a:lumOff val="25000"/>
                  </a:prstClr>
                </a:solidFill>
              </a:rPr>
              <a:t>Evil heart of unbelief departing from the living God (following on from above)								Heb 3:12</a:t>
            </a:r>
          </a:p>
          <a:p>
            <a:pPr lvl="1">
              <a:buFont typeface="Wingdings" panose="05000000000000000000" pitchFamily="2" charset="2"/>
              <a:buChar char="Ø"/>
            </a:pPr>
            <a:endParaRPr lang="en-US" dirty="0">
              <a:solidFill>
                <a:prstClr val="black">
                  <a:lumMod val="75000"/>
                  <a:lumOff val="25000"/>
                </a:prstClr>
              </a:solidFill>
            </a:endParaRPr>
          </a:p>
          <a:p>
            <a:endParaRPr lang="en-AU" dirty="0"/>
          </a:p>
        </p:txBody>
      </p:sp>
    </p:spTree>
    <p:extLst>
      <p:ext uri="{BB962C8B-B14F-4D97-AF65-F5344CB8AC3E}">
        <p14:creationId xmlns:p14="http://schemas.microsoft.com/office/powerpoint/2010/main" val="4026187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arn(inVertical)">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 calcmode="lin" valueType="num">
                                      <p:cBhvr additive="base">
                                        <p:cTn id="4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911424" y="1556792"/>
            <a:ext cx="10213776" cy="5301208"/>
          </a:xfrm>
        </p:spPr>
        <p:txBody>
          <a:bodyPr>
            <a:normAutofit fontScale="77500" lnSpcReduction="20000"/>
          </a:bodyPr>
          <a:lstStyle/>
          <a:p>
            <a:pPr marL="0" lvl="0" indent="0">
              <a:buNone/>
            </a:pPr>
            <a:endParaRPr lang="en-US" dirty="0" smtClean="0">
              <a:solidFill>
                <a:prstClr val="black">
                  <a:lumMod val="75000"/>
                  <a:lumOff val="25000"/>
                </a:prstClr>
              </a:solidFill>
            </a:endParaRPr>
          </a:p>
          <a:p>
            <a:pPr marL="228600" lvl="1" indent="0">
              <a:buNone/>
            </a:pPr>
            <a:r>
              <a:rPr lang="en-US" sz="2900" dirty="0" smtClean="0">
                <a:solidFill>
                  <a:prstClr val="black">
                    <a:lumMod val="75000"/>
                    <a:lumOff val="25000"/>
                  </a:prstClr>
                </a:solidFill>
              </a:rPr>
              <a:t>2. Hardened Hearts (cont’d</a:t>
            </a:r>
            <a:r>
              <a:rPr lang="en-US" sz="2900" dirty="0" smtClean="0">
                <a:solidFill>
                  <a:prstClr val="black">
                    <a:lumMod val="75000"/>
                    <a:lumOff val="25000"/>
                  </a:prstClr>
                </a:solidFill>
              </a:rPr>
              <a:t>)</a:t>
            </a:r>
            <a:endParaRPr lang="en-US" sz="2500" dirty="0" smtClean="0">
              <a:solidFill>
                <a:prstClr val="black">
                  <a:lumMod val="75000"/>
                  <a:lumOff val="25000"/>
                </a:prstClr>
              </a:solidFill>
            </a:endParaRPr>
          </a:p>
          <a:p>
            <a:pPr marL="457200" lvl="2" indent="0">
              <a:buNone/>
            </a:pPr>
            <a:r>
              <a:rPr lang="en-US" sz="2500" dirty="0" smtClean="0">
                <a:solidFill>
                  <a:prstClr val="black">
                    <a:lumMod val="75000"/>
                    <a:lumOff val="25000"/>
                  </a:prstClr>
                </a:solidFill>
              </a:rPr>
              <a:t>Consequences:</a:t>
            </a:r>
            <a:r>
              <a:rPr lang="en-US" dirty="0" smtClean="0">
                <a:solidFill>
                  <a:prstClr val="black">
                    <a:lumMod val="75000"/>
                    <a:lumOff val="25000"/>
                  </a:prstClr>
                </a:solidFill>
              </a:rPr>
              <a:t>					</a:t>
            </a:r>
            <a:r>
              <a:rPr lang="en-US" sz="2500" dirty="0" smtClean="0">
                <a:solidFill>
                  <a:prstClr val="black">
                    <a:lumMod val="75000"/>
                    <a:lumOff val="25000"/>
                  </a:prstClr>
                </a:solidFill>
              </a:rPr>
              <a:t>Heb 3:8-12 (See also Ps 95:10-11)</a:t>
            </a:r>
          </a:p>
          <a:p>
            <a:pPr marL="800100" lvl="2" indent="-342900">
              <a:buFont typeface="Wingdings" panose="05000000000000000000" pitchFamily="2" charset="2"/>
              <a:buChar char="ü"/>
            </a:pPr>
            <a:r>
              <a:rPr lang="en-US" sz="2200" dirty="0" smtClean="0">
                <a:solidFill>
                  <a:prstClr val="black">
                    <a:lumMod val="75000"/>
                    <a:lumOff val="25000"/>
                  </a:prstClr>
                </a:solidFill>
              </a:rPr>
              <a:t>Grieve God	</a:t>
            </a:r>
            <a:r>
              <a:rPr lang="en-US" sz="2200" dirty="0" smtClean="0">
                <a:solidFill>
                  <a:prstClr val="black">
                    <a:lumMod val="75000"/>
                    <a:lumOff val="25000"/>
                  </a:prstClr>
                </a:solidFill>
              </a:rPr>
              <a:t>					‘…</a:t>
            </a:r>
            <a:r>
              <a:rPr lang="en-US" sz="2200" dirty="0" smtClean="0">
                <a:solidFill>
                  <a:prstClr val="black">
                    <a:lumMod val="75000"/>
                    <a:lumOff val="25000"/>
                  </a:prstClr>
                </a:solidFill>
              </a:rPr>
              <a:t>I was grieved…’ v10</a:t>
            </a:r>
          </a:p>
          <a:p>
            <a:pPr marL="800100" lvl="2" indent="-342900">
              <a:buFont typeface="Wingdings" panose="05000000000000000000" pitchFamily="2" charset="2"/>
              <a:buChar char="ü"/>
            </a:pPr>
            <a:r>
              <a:rPr lang="en-US" sz="2200" dirty="0" smtClean="0">
                <a:solidFill>
                  <a:prstClr val="black">
                    <a:lumMod val="75000"/>
                    <a:lumOff val="25000"/>
                  </a:prstClr>
                </a:solidFill>
              </a:rPr>
              <a:t>Face God’s wrath </a:t>
            </a:r>
            <a:r>
              <a:rPr lang="en-US" sz="2200" dirty="0" smtClean="0">
                <a:solidFill>
                  <a:prstClr val="black">
                    <a:lumMod val="75000"/>
                    <a:lumOff val="25000"/>
                  </a:prstClr>
                </a:solidFill>
              </a:rPr>
              <a:t>					‘…</a:t>
            </a:r>
            <a:r>
              <a:rPr lang="en-US" sz="2200" dirty="0" smtClean="0">
                <a:solidFill>
                  <a:prstClr val="black">
                    <a:lumMod val="75000"/>
                    <a:lumOff val="25000"/>
                  </a:prstClr>
                </a:solidFill>
              </a:rPr>
              <a:t>I swore in My wrath….’ v11</a:t>
            </a:r>
          </a:p>
          <a:p>
            <a:pPr marL="457200" lvl="2" indent="0">
              <a:buNone/>
            </a:pPr>
            <a:r>
              <a:rPr lang="en-US" sz="2200" dirty="0">
                <a:solidFill>
                  <a:prstClr val="black">
                    <a:lumMod val="75000"/>
                    <a:lumOff val="25000"/>
                  </a:prstClr>
                </a:solidFill>
              </a:rPr>
              <a:t>	</a:t>
            </a:r>
            <a:r>
              <a:rPr lang="en-US" sz="2200" dirty="0" smtClean="0">
                <a:solidFill>
                  <a:prstClr val="black">
                    <a:lumMod val="75000"/>
                    <a:lumOff val="25000"/>
                  </a:prstClr>
                </a:solidFill>
              </a:rPr>
              <a:t>‘…</a:t>
            </a:r>
            <a:r>
              <a:rPr lang="en-US" sz="2200" dirty="0" smtClean="0">
                <a:solidFill>
                  <a:prstClr val="black">
                    <a:lumMod val="75000"/>
                    <a:lumOff val="25000"/>
                  </a:prstClr>
                </a:solidFill>
              </a:rPr>
              <a:t>with your hardness and impenitent heart you are treasuring up for yourself wrath in </a:t>
            </a:r>
            <a:r>
              <a:rPr lang="en-US" sz="2200" dirty="0" smtClean="0">
                <a:solidFill>
                  <a:prstClr val="black">
                    <a:lumMod val="75000"/>
                    <a:lumOff val="25000"/>
                  </a:prstClr>
                </a:solidFill>
              </a:rPr>
              <a:t>		the </a:t>
            </a:r>
            <a:r>
              <a:rPr lang="en-US" sz="2200" dirty="0" smtClean="0">
                <a:solidFill>
                  <a:prstClr val="black">
                    <a:lumMod val="75000"/>
                    <a:lumOff val="25000"/>
                  </a:prstClr>
                </a:solidFill>
              </a:rPr>
              <a:t>day </a:t>
            </a:r>
            <a:r>
              <a:rPr lang="en-US" sz="2200" dirty="0" smtClean="0">
                <a:solidFill>
                  <a:prstClr val="black">
                    <a:lumMod val="75000"/>
                    <a:lumOff val="25000"/>
                  </a:prstClr>
                </a:solidFill>
              </a:rPr>
              <a:t>…</a:t>
            </a:r>
            <a:r>
              <a:rPr lang="en-US" sz="2200" dirty="0" smtClean="0">
                <a:solidFill>
                  <a:prstClr val="black">
                    <a:lumMod val="75000"/>
                    <a:lumOff val="25000"/>
                  </a:prstClr>
                </a:solidFill>
              </a:rPr>
              <a:t>of </a:t>
            </a:r>
            <a:r>
              <a:rPr lang="en-US" sz="2200" dirty="0" smtClean="0">
                <a:solidFill>
                  <a:prstClr val="black">
                    <a:lumMod val="75000"/>
                    <a:lumOff val="25000"/>
                  </a:prstClr>
                </a:solidFill>
              </a:rPr>
              <a:t>the righteous </a:t>
            </a:r>
            <a:r>
              <a:rPr lang="en-US" sz="2200" dirty="0" smtClean="0">
                <a:solidFill>
                  <a:prstClr val="black">
                    <a:lumMod val="75000"/>
                    <a:lumOff val="25000"/>
                  </a:prstClr>
                </a:solidFill>
              </a:rPr>
              <a:t>judgement of God’		</a:t>
            </a:r>
            <a:r>
              <a:rPr lang="en-US" sz="2200" dirty="0" smtClean="0">
                <a:solidFill>
                  <a:prstClr val="black">
                    <a:lumMod val="75000"/>
                    <a:lumOff val="25000"/>
                  </a:prstClr>
                </a:solidFill>
              </a:rPr>
              <a:t>Rom </a:t>
            </a:r>
            <a:r>
              <a:rPr lang="en-US" sz="2200" dirty="0" smtClean="0">
                <a:solidFill>
                  <a:prstClr val="black">
                    <a:lumMod val="75000"/>
                    <a:lumOff val="25000"/>
                  </a:prstClr>
                </a:solidFill>
              </a:rPr>
              <a:t>2:5</a:t>
            </a:r>
          </a:p>
          <a:p>
            <a:pPr marL="800100" lvl="2" indent="-342900">
              <a:buFont typeface="Wingdings" panose="05000000000000000000" pitchFamily="2" charset="2"/>
              <a:buChar char="ü"/>
            </a:pPr>
            <a:r>
              <a:rPr lang="en-US" sz="2200" dirty="0" smtClean="0">
                <a:solidFill>
                  <a:prstClr val="black">
                    <a:lumMod val="75000"/>
                    <a:lumOff val="25000"/>
                  </a:prstClr>
                </a:solidFill>
              </a:rPr>
              <a:t>Shall not enter into His rest or His peace or His </a:t>
            </a:r>
            <a:r>
              <a:rPr lang="en-US" sz="2200" dirty="0" smtClean="0">
                <a:solidFill>
                  <a:prstClr val="black">
                    <a:lumMod val="75000"/>
                    <a:lumOff val="25000"/>
                  </a:prstClr>
                </a:solidFill>
              </a:rPr>
              <a:t>comfort</a:t>
            </a:r>
            <a:r>
              <a:rPr lang="en-US" sz="2200" dirty="0" smtClean="0">
                <a:solidFill>
                  <a:prstClr val="black">
                    <a:lumMod val="75000"/>
                    <a:lumOff val="25000"/>
                  </a:prstClr>
                </a:solidFill>
              </a:rPr>
              <a:t>	</a:t>
            </a:r>
            <a:r>
              <a:rPr lang="en-US" sz="2200" dirty="0" smtClean="0">
                <a:solidFill>
                  <a:prstClr val="black">
                    <a:lumMod val="75000"/>
                    <a:lumOff val="25000"/>
                  </a:prstClr>
                </a:solidFill>
              </a:rPr>
              <a:t>‘…</a:t>
            </a:r>
            <a:r>
              <a:rPr lang="en-US" sz="2200" dirty="0" smtClean="0">
                <a:solidFill>
                  <a:prstClr val="black">
                    <a:lumMod val="75000"/>
                    <a:lumOff val="25000"/>
                  </a:prstClr>
                </a:solidFill>
              </a:rPr>
              <a:t>They shall not enter My rest’ v11</a:t>
            </a:r>
          </a:p>
          <a:p>
            <a:pPr marL="800100" lvl="2" indent="-342900">
              <a:buFont typeface="Wingdings" panose="05000000000000000000" pitchFamily="2" charset="2"/>
              <a:buChar char="ü"/>
            </a:pPr>
            <a:r>
              <a:rPr lang="en-US" sz="2200" dirty="0" smtClean="0">
                <a:solidFill>
                  <a:prstClr val="black">
                    <a:lumMod val="75000"/>
                    <a:lumOff val="25000"/>
                  </a:prstClr>
                </a:solidFill>
              </a:rPr>
              <a:t>‘It is a fearful thing to fall into the hands of the living God’	</a:t>
            </a:r>
            <a:r>
              <a:rPr lang="en-US" sz="2200" dirty="0" err="1" smtClean="0">
                <a:solidFill>
                  <a:prstClr val="black">
                    <a:lumMod val="75000"/>
                    <a:lumOff val="25000"/>
                  </a:prstClr>
                </a:solidFill>
              </a:rPr>
              <a:t>Heb</a:t>
            </a:r>
            <a:r>
              <a:rPr lang="en-US" sz="2200" dirty="0" smtClean="0">
                <a:solidFill>
                  <a:prstClr val="black">
                    <a:lumMod val="75000"/>
                    <a:lumOff val="25000"/>
                  </a:prstClr>
                </a:solidFill>
              </a:rPr>
              <a:t> </a:t>
            </a:r>
            <a:r>
              <a:rPr lang="en-US" sz="2200" dirty="0" smtClean="0">
                <a:solidFill>
                  <a:prstClr val="black">
                    <a:lumMod val="75000"/>
                    <a:lumOff val="25000"/>
                  </a:prstClr>
                </a:solidFill>
              </a:rPr>
              <a:t>10:31</a:t>
            </a:r>
          </a:p>
          <a:p>
            <a:pPr marL="800100" lvl="2" indent="-342900">
              <a:buFont typeface="Wingdings" panose="05000000000000000000" pitchFamily="2" charset="2"/>
              <a:buChar char="ü"/>
            </a:pPr>
            <a:endParaRPr lang="en-US" dirty="0" smtClean="0">
              <a:solidFill>
                <a:prstClr val="black">
                  <a:lumMod val="75000"/>
                  <a:lumOff val="25000"/>
                </a:prstClr>
              </a:solidFill>
            </a:endParaRPr>
          </a:p>
          <a:p>
            <a:pPr marL="457200" lvl="2" indent="0">
              <a:buNone/>
            </a:pPr>
            <a:r>
              <a:rPr lang="en-US" sz="2500" dirty="0" smtClean="0">
                <a:solidFill>
                  <a:prstClr val="black">
                    <a:lumMod val="75000"/>
                    <a:lumOff val="25000"/>
                  </a:prstClr>
                </a:solidFill>
              </a:rPr>
              <a:t>Remedy:					</a:t>
            </a:r>
            <a:r>
              <a:rPr lang="en-US" sz="2500" dirty="0" smtClean="0">
                <a:solidFill>
                  <a:prstClr val="black">
                    <a:lumMod val="75000"/>
                    <a:lumOff val="25000"/>
                  </a:prstClr>
                </a:solidFill>
              </a:rPr>
              <a:t>	</a:t>
            </a:r>
            <a:r>
              <a:rPr lang="en-US" sz="2500" dirty="0" err="1" smtClean="0">
                <a:solidFill>
                  <a:prstClr val="black">
                    <a:lumMod val="75000"/>
                    <a:lumOff val="25000"/>
                  </a:prstClr>
                </a:solidFill>
              </a:rPr>
              <a:t>Eze</a:t>
            </a:r>
            <a:r>
              <a:rPr lang="en-US" sz="2500" dirty="0" smtClean="0">
                <a:solidFill>
                  <a:prstClr val="black">
                    <a:lumMod val="75000"/>
                    <a:lumOff val="25000"/>
                  </a:prstClr>
                </a:solidFill>
              </a:rPr>
              <a:t> </a:t>
            </a:r>
            <a:r>
              <a:rPr lang="en-US" sz="2500" dirty="0" smtClean="0">
                <a:solidFill>
                  <a:prstClr val="black">
                    <a:lumMod val="75000"/>
                    <a:lumOff val="25000"/>
                  </a:prstClr>
                </a:solidFill>
              </a:rPr>
              <a:t>11:18-20</a:t>
            </a:r>
          </a:p>
          <a:p>
            <a:pPr marL="800100" lvl="2" indent="-342900">
              <a:buFont typeface="Wingdings" panose="05000000000000000000" pitchFamily="2" charset="2"/>
              <a:buChar char="ü"/>
            </a:pPr>
            <a:r>
              <a:rPr lang="en-US" sz="2200" dirty="0" smtClean="0">
                <a:solidFill>
                  <a:prstClr val="black">
                    <a:lumMod val="75000"/>
                    <a:lumOff val="25000"/>
                  </a:prstClr>
                </a:solidFill>
              </a:rPr>
              <a:t>Repentance: remove sin </a:t>
            </a:r>
          </a:p>
          <a:p>
            <a:pPr marL="457200" lvl="2" indent="0">
              <a:buNone/>
            </a:pPr>
            <a:r>
              <a:rPr lang="en-US" sz="2200" dirty="0">
                <a:solidFill>
                  <a:prstClr val="black">
                    <a:lumMod val="75000"/>
                    <a:lumOff val="25000"/>
                  </a:prstClr>
                </a:solidFill>
              </a:rPr>
              <a:t>	</a:t>
            </a:r>
            <a:r>
              <a:rPr lang="en-US" sz="2200" dirty="0" smtClean="0">
                <a:solidFill>
                  <a:prstClr val="black">
                    <a:lumMod val="75000"/>
                    <a:lumOff val="25000"/>
                  </a:prstClr>
                </a:solidFill>
              </a:rPr>
              <a:t>	‘…take away all its detestable things and .. </a:t>
            </a:r>
            <a:r>
              <a:rPr lang="en-US" sz="2200" dirty="0">
                <a:solidFill>
                  <a:prstClr val="black">
                    <a:lumMod val="75000"/>
                    <a:lumOff val="25000"/>
                  </a:prstClr>
                </a:solidFill>
              </a:rPr>
              <a:t>a</a:t>
            </a:r>
            <a:r>
              <a:rPr lang="en-US" sz="2200" dirty="0" smtClean="0">
                <a:solidFill>
                  <a:prstClr val="black">
                    <a:lumMod val="75000"/>
                    <a:lumOff val="25000"/>
                  </a:prstClr>
                </a:solidFill>
              </a:rPr>
              <a:t>bominations’ v18</a:t>
            </a:r>
          </a:p>
          <a:p>
            <a:pPr marL="800100" lvl="2" indent="-342900">
              <a:buFont typeface="Wingdings" panose="05000000000000000000" pitchFamily="2" charset="2"/>
              <a:buChar char="ü"/>
            </a:pPr>
            <a:r>
              <a:rPr lang="en-US" sz="2200" dirty="0" smtClean="0">
                <a:solidFill>
                  <a:prstClr val="black">
                    <a:lumMod val="75000"/>
                    <a:lumOff val="25000"/>
                  </a:prstClr>
                </a:solidFill>
              </a:rPr>
              <a:t>Recreation: New spirit </a:t>
            </a:r>
          </a:p>
          <a:p>
            <a:pPr marL="457200" lvl="2" indent="0">
              <a:buNone/>
            </a:pPr>
            <a:r>
              <a:rPr lang="en-US" sz="2200" dirty="0">
                <a:solidFill>
                  <a:prstClr val="black">
                    <a:lumMod val="75000"/>
                    <a:lumOff val="25000"/>
                  </a:prstClr>
                </a:solidFill>
              </a:rPr>
              <a:t>	</a:t>
            </a:r>
            <a:r>
              <a:rPr lang="en-US" sz="2200" dirty="0" smtClean="0">
                <a:solidFill>
                  <a:prstClr val="black">
                    <a:lumMod val="75000"/>
                    <a:lumOff val="25000"/>
                  </a:prstClr>
                </a:solidFill>
              </a:rPr>
              <a:t>	‘…Then... I will put a new spirit within..’v19</a:t>
            </a:r>
          </a:p>
          <a:p>
            <a:pPr marL="800100" lvl="2" indent="-342900">
              <a:buFont typeface="Wingdings" panose="05000000000000000000" pitchFamily="2" charset="2"/>
              <a:buChar char="ü"/>
            </a:pPr>
            <a:r>
              <a:rPr lang="en-US" sz="2200" dirty="0" smtClean="0">
                <a:solidFill>
                  <a:prstClr val="black">
                    <a:lumMod val="75000"/>
                    <a:lumOff val="25000"/>
                  </a:prstClr>
                </a:solidFill>
              </a:rPr>
              <a:t>Transformation: Heart of flesh </a:t>
            </a:r>
          </a:p>
          <a:p>
            <a:pPr marL="457200" lvl="2" indent="0">
              <a:buNone/>
            </a:pPr>
            <a:r>
              <a:rPr lang="en-US" sz="2200" dirty="0">
                <a:solidFill>
                  <a:prstClr val="black">
                    <a:lumMod val="75000"/>
                    <a:lumOff val="25000"/>
                  </a:prstClr>
                </a:solidFill>
              </a:rPr>
              <a:t>	</a:t>
            </a:r>
            <a:r>
              <a:rPr lang="en-US" sz="2200" dirty="0" smtClean="0">
                <a:solidFill>
                  <a:prstClr val="black">
                    <a:lumMod val="75000"/>
                    <a:lumOff val="25000"/>
                  </a:prstClr>
                </a:solidFill>
              </a:rPr>
              <a:t>	‘..and take the stony heart out…,and give them a heart of flesh’</a:t>
            </a:r>
          </a:p>
          <a:p>
            <a:pPr marL="800100" lvl="2" indent="-342900">
              <a:buFont typeface="Wingdings" panose="05000000000000000000" pitchFamily="2" charset="2"/>
              <a:buChar char="ü"/>
            </a:pPr>
            <a:r>
              <a:rPr lang="en-US" sz="2200" dirty="0" smtClean="0">
                <a:solidFill>
                  <a:prstClr val="black">
                    <a:lumMod val="75000"/>
                    <a:lumOff val="25000"/>
                  </a:prstClr>
                </a:solidFill>
              </a:rPr>
              <a:t>Sanctification: Follow God’s statutes</a:t>
            </a:r>
          </a:p>
          <a:p>
            <a:pPr marL="457200" lvl="2" indent="0">
              <a:buNone/>
            </a:pPr>
            <a:r>
              <a:rPr lang="en-US" sz="2200" dirty="0">
                <a:solidFill>
                  <a:prstClr val="black">
                    <a:lumMod val="75000"/>
                    <a:lumOff val="25000"/>
                  </a:prstClr>
                </a:solidFill>
              </a:rPr>
              <a:t>	</a:t>
            </a:r>
            <a:r>
              <a:rPr lang="en-US" sz="2200" dirty="0" smtClean="0">
                <a:solidFill>
                  <a:prstClr val="black">
                    <a:lumMod val="75000"/>
                    <a:lumOff val="25000"/>
                  </a:prstClr>
                </a:solidFill>
              </a:rPr>
              <a:t>	 ‘..they may walk in My statutes, and keep My judgements and do them; and they shall </a:t>
            </a:r>
            <a:r>
              <a:rPr lang="en-US" sz="2200" dirty="0" smtClean="0">
                <a:solidFill>
                  <a:prstClr val="black">
                    <a:lumMod val="75000"/>
                    <a:lumOff val="25000"/>
                  </a:prstClr>
                </a:solidFill>
              </a:rPr>
              <a:t>		be </a:t>
            </a:r>
            <a:r>
              <a:rPr lang="en-US" sz="2200" dirty="0" smtClean="0">
                <a:solidFill>
                  <a:prstClr val="black">
                    <a:lumMod val="75000"/>
                    <a:lumOff val="25000"/>
                  </a:prstClr>
                </a:solidFill>
              </a:rPr>
              <a:t>My people, </a:t>
            </a:r>
            <a:r>
              <a:rPr lang="en-US" sz="2200" dirty="0" smtClean="0">
                <a:solidFill>
                  <a:prstClr val="black">
                    <a:lumMod val="75000"/>
                    <a:lumOff val="25000"/>
                  </a:prstClr>
                </a:solidFill>
              </a:rPr>
              <a:t>and </a:t>
            </a:r>
            <a:r>
              <a:rPr lang="en-US" sz="2200" dirty="0" smtClean="0">
                <a:solidFill>
                  <a:prstClr val="black">
                    <a:lumMod val="75000"/>
                    <a:lumOff val="25000"/>
                  </a:prstClr>
                </a:solidFill>
              </a:rPr>
              <a:t>I will be their God’ v20</a:t>
            </a:r>
            <a:endParaRPr lang="en-US" sz="2200" dirty="0">
              <a:solidFill>
                <a:prstClr val="black">
                  <a:lumMod val="75000"/>
                  <a:lumOff val="25000"/>
                </a:prstClr>
              </a:solidFill>
            </a:endParaRPr>
          </a:p>
          <a:p>
            <a:endParaRPr lang="en-AU" dirty="0"/>
          </a:p>
        </p:txBody>
      </p:sp>
    </p:spTree>
    <p:extLst>
      <p:ext uri="{BB962C8B-B14F-4D97-AF65-F5344CB8AC3E}">
        <p14:creationId xmlns:p14="http://schemas.microsoft.com/office/powerpoint/2010/main" val="102966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 calcmode="lin" valueType="num">
                                      <p:cBhvr additive="base">
                                        <p:cTn id="3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 calcmode="lin" valueType="num">
                                      <p:cBhvr additive="base">
                                        <p:cTn id="44"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12" end="12"/>
                                            </p:txEl>
                                          </p:spTgt>
                                        </p:tgtEl>
                                        <p:attrNameLst>
                                          <p:attrName>style.visibility</p:attrName>
                                        </p:attrNameLst>
                                      </p:cBhvr>
                                      <p:to>
                                        <p:strVal val="visible"/>
                                      </p:to>
                                    </p:set>
                                    <p:anim calcmode="lin" valueType="num">
                                      <p:cBhvr additive="base">
                                        <p:cTn id="50"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13" end="13"/>
                                            </p:txEl>
                                          </p:spTgt>
                                        </p:tgtEl>
                                        <p:attrNameLst>
                                          <p:attrName>style.visibility</p:attrName>
                                        </p:attrNameLst>
                                      </p:cBhvr>
                                      <p:to>
                                        <p:strVal val="visible"/>
                                      </p:to>
                                    </p:set>
                                    <p:anim calcmode="lin" valueType="num">
                                      <p:cBhvr additive="base">
                                        <p:cTn id="56"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1000"/>
                                        <p:tgtEl>
                                          <p:spTgt spid="3">
                                            <p:txEl>
                                              <p:pRg st="14" end="14"/>
                                            </p:txEl>
                                          </p:spTgt>
                                        </p:tgtEl>
                                      </p:cBhvr>
                                    </p:animEffect>
                                    <p:anim calcmode="lin" valueType="num">
                                      <p:cBhvr>
                                        <p:cTn id="63"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3">
                                            <p:txEl>
                                              <p:pRg st="15" end="15"/>
                                            </p:txEl>
                                          </p:spTgt>
                                        </p:tgtEl>
                                        <p:attrNameLst>
                                          <p:attrName>style.visibility</p:attrName>
                                        </p:attrNameLst>
                                      </p:cBhvr>
                                      <p:to>
                                        <p:strVal val="visible"/>
                                      </p:to>
                                    </p:set>
                                    <p:animEffect transition="in" filter="fade">
                                      <p:cBhvr>
                                        <p:cTn id="69" dur="1000"/>
                                        <p:tgtEl>
                                          <p:spTgt spid="3">
                                            <p:txEl>
                                              <p:pRg st="15" end="15"/>
                                            </p:txEl>
                                          </p:spTgt>
                                        </p:tgtEl>
                                      </p:cBhvr>
                                    </p:animEffect>
                                    <p:anim calcmode="lin" valueType="num">
                                      <p:cBhvr>
                                        <p:cTn id="70"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3">
                                            <p:txEl>
                                              <p:pRg st="16" end="16"/>
                                            </p:txEl>
                                          </p:spTgt>
                                        </p:tgtEl>
                                        <p:attrNameLst>
                                          <p:attrName>style.visibility</p:attrName>
                                        </p:attrNameLst>
                                      </p:cBhvr>
                                      <p:to>
                                        <p:strVal val="visible"/>
                                      </p:to>
                                    </p:set>
                                    <p:animEffect transition="in" filter="fade">
                                      <p:cBhvr>
                                        <p:cTn id="76" dur="1000"/>
                                        <p:tgtEl>
                                          <p:spTgt spid="3">
                                            <p:txEl>
                                              <p:pRg st="16" end="16"/>
                                            </p:txEl>
                                          </p:spTgt>
                                        </p:tgtEl>
                                      </p:cBhvr>
                                    </p:animEffect>
                                    <p:anim calcmode="lin" valueType="num">
                                      <p:cBhvr>
                                        <p:cTn id="77"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3">
                                            <p:txEl>
                                              <p:pRg st="17" end="17"/>
                                            </p:txEl>
                                          </p:spTgt>
                                        </p:tgtEl>
                                        <p:attrNameLst>
                                          <p:attrName>style.visibility</p:attrName>
                                        </p:attrNameLst>
                                      </p:cBhvr>
                                      <p:to>
                                        <p:strVal val="visible"/>
                                      </p:to>
                                    </p:set>
                                    <p:animEffect transition="in" filter="fade">
                                      <p:cBhvr>
                                        <p:cTn id="83" dur="1000"/>
                                        <p:tgtEl>
                                          <p:spTgt spid="3">
                                            <p:txEl>
                                              <p:pRg st="17" end="17"/>
                                            </p:txEl>
                                          </p:spTgt>
                                        </p:tgtEl>
                                      </p:cBhvr>
                                    </p:animEffect>
                                    <p:anim calcmode="lin" valueType="num">
                                      <p:cBhvr>
                                        <p:cTn id="84" dur="1000" fill="hold"/>
                                        <p:tgtEl>
                                          <p:spTgt spid="3">
                                            <p:txEl>
                                              <p:pRg st="17" end="17"/>
                                            </p:txEl>
                                          </p:spTgt>
                                        </p:tgtEl>
                                        <p:attrNameLst>
                                          <p:attrName>ppt_x</p:attrName>
                                        </p:attrNameLst>
                                      </p:cBhvr>
                                      <p:tavLst>
                                        <p:tav tm="0">
                                          <p:val>
                                            <p:strVal val="#ppt_x"/>
                                          </p:val>
                                        </p:tav>
                                        <p:tav tm="100000">
                                          <p:val>
                                            <p:strVal val="#ppt_x"/>
                                          </p:val>
                                        </p:tav>
                                      </p:tavLst>
                                    </p:anim>
                                    <p:anim calcmode="lin" valueType="num">
                                      <p:cBhvr>
                                        <p:cTn id="85" dur="1000" fill="hold"/>
                                        <p:tgtEl>
                                          <p:spTgt spid="3">
                                            <p:txEl>
                                              <p:pRg st="17" end="1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066800" y="1700808"/>
            <a:ext cx="10058400" cy="5040560"/>
          </a:xfrm>
        </p:spPr>
        <p:txBody>
          <a:bodyPr>
            <a:normAutofit lnSpcReduction="10000"/>
          </a:bodyPr>
          <a:lstStyle/>
          <a:p>
            <a:pPr lvl="0"/>
            <a:r>
              <a:rPr lang="en-US" dirty="0" smtClean="0">
                <a:solidFill>
                  <a:prstClr val="black">
                    <a:lumMod val="75000"/>
                    <a:lumOff val="25000"/>
                  </a:prstClr>
                </a:solidFill>
              </a:rPr>
              <a:t>Common </a:t>
            </a:r>
            <a:r>
              <a:rPr lang="en-US" dirty="0">
                <a:solidFill>
                  <a:prstClr val="black">
                    <a:lumMod val="75000"/>
                    <a:lumOff val="25000"/>
                  </a:prstClr>
                </a:solidFill>
              </a:rPr>
              <a:t>Unhealthy Spiritual Heart </a:t>
            </a:r>
            <a:r>
              <a:rPr lang="en-US" dirty="0" smtClean="0">
                <a:solidFill>
                  <a:prstClr val="black">
                    <a:lumMod val="75000"/>
                    <a:lumOff val="25000"/>
                  </a:prstClr>
                </a:solidFill>
              </a:rPr>
              <a:t>Conditions</a:t>
            </a:r>
          </a:p>
          <a:p>
            <a:pPr marL="228600" lvl="1" indent="0">
              <a:buNone/>
            </a:pPr>
            <a:r>
              <a:rPr lang="en-US" dirty="0" smtClean="0">
                <a:solidFill>
                  <a:prstClr val="black">
                    <a:lumMod val="75000"/>
                    <a:lumOff val="25000"/>
                  </a:prstClr>
                </a:solidFill>
              </a:rPr>
              <a:t>3. Troubled Hearts (also Discouraged Hearts and Fearful Hearts</a:t>
            </a:r>
            <a:r>
              <a:rPr lang="en-US" dirty="0" smtClean="0">
                <a:solidFill>
                  <a:prstClr val="black">
                    <a:lumMod val="75000"/>
                    <a:lumOff val="25000"/>
                  </a:prstClr>
                </a:solidFill>
              </a:rPr>
              <a:t>)</a:t>
            </a:r>
            <a:endParaRPr lang="en-US" dirty="0" smtClean="0">
              <a:solidFill>
                <a:prstClr val="black">
                  <a:lumMod val="75000"/>
                  <a:lumOff val="25000"/>
                </a:prstClr>
              </a:solidFill>
            </a:endParaRPr>
          </a:p>
          <a:p>
            <a:pPr marL="457200" lvl="2" indent="0">
              <a:buNone/>
            </a:pPr>
            <a:r>
              <a:rPr lang="en-US" dirty="0" smtClean="0">
                <a:solidFill>
                  <a:prstClr val="black">
                    <a:lumMod val="75000"/>
                    <a:lumOff val="25000"/>
                  </a:prstClr>
                </a:solidFill>
              </a:rPr>
              <a:t>Symptoms: </a:t>
            </a:r>
            <a:r>
              <a:rPr lang="en-US" dirty="0">
                <a:solidFill>
                  <a:prstClr val="black">
                    <a:lumMod val="75000"/>
                    <a:lumOff val="25000"/>
                  </a:prstClr>
                </a:solidFill>
              </a:rPr>
              <a:t>S</a:t>
            </a:r>
            <a:r>
              <a:rPr lang="en-US" dirty="0" smtClean="0">
                <a:solidFill>
                  <a:prstClr val="black">
                    <a:lumMod val="75000"/>
                    <a:lumOff val="25000"/>
                  </a:prstClr>
                </a:solidFill>
              </a:rPr>
              <a:t>igns of a Troubled </a:t>
            </a:r>
            <a:r>
              <a:rPr lang="en-US" dirty="0" smtClean="0">
                <a:solidFill>
                  <a:prstClr val="black">
                    <a:lumMod val="75000"/>
                    <a:lumOff val="25000"/>
                  </a:prstClr>
                </a:solidFill>
              </a:rPr>
              <a:t>Heart				John 14:1</a:t>
            </a:r>
            <a:endParaRPr lang="en-US" dirty="0" smtClean="0">
              <a:solidFill>
                <a:prstClr val="black">
                  <a:lumMod val="75000"/>
                  <a:lumOff val="25000"/>
                </a:prstClr>
              </a:solidFill>
            </a:endParaRPr>
          </a:p>
          <a:p>
            <a:pPr marL="800100" lvl="2" indent="-342900">
              <a:buFont typeface="Wingdings" panose="05000000000000000000" pitchFamily="2" charset="2"/>
              <a:buChar char="ü"/>
            </a:pPr>
            <a:r>
              <a:rPr lang="en-US" dirty="0" smtClean="0">
                <a:solidFill>
                  <a:prstClr val="black">
                    <a:lumMod val="75000"/>
                    <a:lumOff val="25000"/>
                  </a:prstClr>
                </a:solidFill>
              </a:rPr>
              <a:t>Discouragement</a:t>
            </a:r>
          </a:p>
          <a:p>
            <a:pPr marL="800100" lvl="2" indent="-342900">
              <a:buFont typeface="Wingdings" panose="05000000000000000000" pitchFamily="2" charset="2"/>
              <a:buChar char="ü"/>
            </a:pPr>
            <a:r>
              <a:rPr lang="en-US" dirty="0" smtClean="0">
                <a:solidFill>
                  <a:prstClr val="black">
                    <a:lumMod val="75000"/>
                    <a:lumOff val="25000"/>
                  </a:prstClr>
                </a:solidFill>
              </a:rPr>
              <a:t>Confusion</a:t>
            </a:r>
          </a:p>
          <a:p>
            <a:pPr marL="1165860" lvl="4" indent="-342900">
              <a:buFont typeface="Courier New" panose="02070309020205020404" pitchFamily="49" charset="0"/>
              <a:buChar char="o"/>
            </a:pPr>
            <a:r>
              <a:rPr lang="en-US" dirty="0" smtClean="0">
                <a:solidFill>
                  <a:prstClr val="black">
                    <a:lumMod val="75000"/>
                    <a:lumOff val="25000"/>
                  </a:prstClr>
                </a:solidFill>
              </a:rPr>
              <a:t>Bickering and arguments</a:t>
            </a:r>
          </a:p>
          <a:p>
            <a:pPr marL="1165860" lvl="4" indent="-342900">
              <a:buFont typeface="Courier New" panose="02070309020205020404" pitchFamily="49" charset="0"/>
              <a:buChar char="o"/>
            </a:pPr>
            <a:r>
              <a:rPr lang="en-US" dirty="0" smtClean="0">
                <a:solidFill>
                  <a:prstClr val="black">
                    <a:lumMod val="75000"/>
                    <a:lumOff val="25000"/>
                  </a:prstClr>
                </a:solidFill>
              </a:rPr>
              <a:t>Divisions in family or church</a:t>
            </a:r>
          </a:p>
          <a:p>
            <a:pPr marL="457200" lvl="2" indent="0">
              <a:buNone/>
            </a:pPr>
            <a:endParaRPr lang="en-US" dirty="0" smtClean="0">
              <a:solidFill>
                <a:prstClr val="black">
                  <a:lumMod val="75000"/>
                  <a:lumOff val="25000"/>
                </a:prstClr>
              </a:solidFill>
            </a:endParaRPr>
          </a:p>
          <a:p>
            <a:pPr marL="457200" lvl="2" indent="0">
              <a:buNone/>
            </a:pPr>
            <a:r>
              <a:rPr lang="en-US" dirty="0" smtClean="0">
                <a:solidFill>
                  <a:prstClr val="black">
                    <a:lumMod val="75000"/>
                    <a:lumOff val="25000"/>
                  </a:prstClr>
                </a:solidFill>
              </a:rPr>
              <a:t>Causes:</a:t>
            </a:r>
          </a:p>
          <a:p>
            <a:pPr marL="800100" lvl="2" indent="-342900">
              <a:buFont typeface="Wingdings" panose="05000000000000000000" pitchFamily="2" charset="2"/>
              <a:buChar char="ü"/>
            </a:pPr>
            <a:r>
              <a:rPr lang="en-US" dirty="0" smtClean="0">
                <a:solidFill>
                  <a:prstClr val="black">
                    <a:lumMod val="75000"/>
                    <a:lumOff val="25000"/>
                  </a:prstClr>
                </a:solidFill>
              </a:rPr>
              <a:t>Misplaced expectations and wrong focus</a:t>
            </a:r>
          </a:p>
          <a:p>
            <a:pPr marL="1165860" lvl="4" indent="-342900">
              <a:buFont typeface="Courier New" panose="02070309020205020404" pitchFamily="49" charset="0"/>
              <a:buChar char="o"/>
            </a:pPr>
            <a:r>
              <a:rPr lang="en-US" dirty="0" smtClean="0">
                <a:solidFill>
                  <a:prstClr val="black">
                    <a:lumMod val="75000"/>
                    <a:lumOff val="25000"/>
                  </a:prstClr>
                </a:solidFill>
              </a:rPr>
              <a:t>Disciples thought Jesus, the Messiah, was going to deliver Israel from the Romans oppressors and establish an earthly kingdom</a:t>
            </a:r>
          </a:p>
          <a:p>
            <a:pPr marL="1165860" lvl="4" indent="-342900">
              <a:buFont typeface="Courier New" panose="02070309020205020404" pitchFamily="49" charset="0"/>
              <a:buChar char="o"/>
            </a:pPr>
            <a:r>
              <a:rPr lang="en-US" dirty="0" smtClean="0">
                <a:solidFill>
                  <a:prstClr val="black">
                    <a:lumMod val="75000"/>
                    <a:lumOff val="25000"/>
                  </a:prstClr>
                </a:solidFill>
              </a:rPr>
              <a:t>They were arguing who would be greatest in His Kingdom</a:t>
            </a:r>
          </a:p>
          <a:p>
            <a:pPr marL="800100" lvl="2" indent="-342900">
              <a:buFont typeface="Wingdings" panose="05000000000000000000" pitchFamily="2" charset="2"/>
              <a:buChar char="ü"/>
            </a:pPr>
            <a:r>
              <a:rPr lang="en-US" dirty="0" smtClean="0">
                <a:solidFill>
                  <a:prstClr val="black">
                    <a:lumMod val="75000"/>
                    <a:lumOff val="25000"/>
                  </a:prstClr>
                </a:solidFill>
              </a:rPr>
              <a:t>Lack of faith – ‘…you believe in God, believe also in Me</a:t>
            </a:r>
            <a:r>
              <a:rPr lang="en-US" dirty="0" smtClean="0">
                <a:solidFill>
                  <a:prstClr val="black">
                    <a:lumMod val="75000"/>
                    <a:lumOff val="25000"/>
                  </a:prstClr>
                </a:solidFill>
              </a:rPr>
              <a:t>’</a:t>
            </a:r>
            <a:endParaRPr lang="en-US" dirty="0" smtClean="0">
              <a:solidFill>
                <a:prstClr val="black">
                  <a:lumMod val="75000"/>
                  <a:lumOff val="25000"/>
                </a:prstClr>
              </a:solidFill>
            </a:endParaRPr>
          </a:p>
          <a:p>
            <a:pPr marL="1165860" lvl="4" indent="-342900">
              <a:buFont typeface="Courier New" panose="02070309020205020404" pitchFamily="49" charset="0"/>
              <a:buChar char="o"/>
            </a:pPr>
            <a:r>
              <a:rPr lang="en-US" dirty="0" smtClean="0">
                <a:solidFill>
                  <a:prstClr val="black">
                    <a:lumMod val="75000"/>
                    <a:lumOff val="25000"/>
                  </a:prstClr>
                </a:solidFill>
              </a:rPr>
              <a:t>Limiting God by putting him in our mental box</a:t>
            </a:r>
          </a:p>
          <a:p>
            <a:pPr marL="1165860" lvl="4" indent="-342900">
              <a:buFont typeface="Courier New" panose="02070309020205020404" pitchFamily="49" charset="0"/>
              <a:buChar char="o"/>
            </a:pPr>
            <a:r>
              <a:rPr lang="en-US" dirty="0" smtClean="0">
                <a:solidFill>
                  <a:prstClr val="black">
                    <a:lumMod val="75000"/>
                    <a:lumOff val="25000"/>
                  </a:prstClr>
                </a:solidFill>
              </a:rPr>
              <a:t>“…you thought that </a:t>
            </a:r>
            <a:r>
              <a:rPr lang="en-US" i="1" u="sng" dirty="0" smtClean="0">
                <a:solidFill>
                  <a:prstClr val="black">
                    <a:lumMod val="75000"/>
                    <a:lumOff val="25000"/>
                  </a:prstClr>
                </a:solidFill>
              </a:rPr>
              <a:t>I (God) was altogether like you</a:t>
            </a:r>
            <a:r>
              <a:rPr lang="en-US" dirty="0" smtClean="0">
                <a:solidFill>
                  <a:prstClr val="black">
                    <a:lumMod val="75000"/>
                    <a:lumOff val="25000"/>
                  </a:prstClr>
                </a:solidFill>
              </a:rPr>
              <a:t>;…..” 		Ps 50:21</a:t>
            </a:r>
          </a:p>
          <a:p>
            <a:pPr marL="1165860" lvl="4" indent="-342900">
              <a:buFont typeface="Courier New" panose="02070309020205020404" pitchFamily="49" charset="0"/>
              <a:buChar char="o"/>
            </a:pPr>
            <a:endParaRPr lang="en-US" dirty="0">
              <a:solidFill>
                <a:prstClr val="black">
                  <a:lumMod val="75000"/>
                  <a:lumOff val="25000"/>
                </a:prstClr>
              </a:solidFill>
            </a:endParaRPr>
          </a:p>
          <a:p>
            <a:pPr marL="1165860" lvl="4" indent="-342900">
              <a:buFont typeface="Courier New" panose="02070309020205020404" pitchFamily="49" charset="0"/>
              <a:buChar char="o"/>
            </a:pPr>
            <a:endParaRPr lang="en-US" dirty="0" smtClean="0">
              <a:solidFill>
                <a:prstClr val="black">
                  <a:lumMod val="75000"/>
                  <a:lumOff val="25000"/>
                </a:prstClr>
              </a:solidFill>
            </a:endParaRPr>
          </a:p>
          <a:p>
            <a:pPr marL="1165860" lvl="4" indent="-342900">
              <a:buFont typeface="Courier New" panose="02070309020205020404" pitchFamily="49" charset="0"/>
              <a:buChar char="o"/>
            </a:pPr>
            <a:endParaRPr lang="en-US" dirty="0">
              <a:solidFill>
                <a:prstClr val="black">
                  <a:lumMod val="75000"/>
                  <a:lumOff val="25000"/>
                </a:prstClr>
              </a:solidFill>
            </a:endParaRPr>
          </a:p>
          <a:p>
            <a:pPr marL="1165860" lvl="4" indent="-342900">
              <a:buFont typeface="Courier New" panose="02070309020205020404" pitchFamily="49" charset="0"/>
              <a:buChar char="o"/>
            </a:pPr>
            <a:endParaRPr lang="en-US" dirty="0" smtClean="0">
              <a:solidFill>
                <a:prstClr val="black">
                  <a:lumMod val="75000"/>
                  <a:lumOff val="25000"/>
                </a:prstClr>
              </a:solidFill>
            </a:endParaRPr>
          </a:p>
          <a:p>
            <a:pPr marL="1165860" lvl="4" indent="-342900">
              <a:buFont typeface="Courier New" panose="02070309020205020404" pitchFamily="49" charset="0"/>
              <a:buChar char="o"/>
            </a:pPr>
            <a:endParaRPr lang="en-US" dirty="0" smtClean="0">
              <a:solidFill>
                <a:prstClr val="black">
                  <a:lumMod val="75000"/>
                  <a:lumOff val="25000"/>
                </a:prstClr>
              </a:solidFill>
            </a:endParaRPr>
          </a:p>
          <a:p>
            <a:pPr marL="800100" lvl="2" indent="-342900">
              <a:buFont typeface="Wingdings" panose="05000000000000000000" pitchFamily="2" charset="2"/>
              <a:buChar char="ü"/>
            </a:pPr>
            <a:endParaRPr lang="en-US" dirty="0" smtClean="0">
              <a:solidFill>
                <a:prstClr val="black">
                  <a:lumMod val="75000"/>
                  <a:lumOff val="25000"/>
                </a:prstClr>
              </a:solidFill>
            </a:endParaRPr>
          </a:p>
          <a:p>
            <a:pPr lvl="1">
              <a:buFont typeface="Wingdings" panose="05000000000000000000" pitchFamily="2" charset="2"/>
              <a:buChar char="Ø"/>
            </a:pPr>
            <a:endParaRPr lang="en-US" dirty="0">
              <a:solidFill>
                <a:prstClr val="black">
                  <a:lumMod val="75000"/>
                  <a:lumOff val="25000"/>
                </a:prstClr>
              </a:solidFill>
            </a:endParaRPr>
          </a:p>
          <a:p>
            <a:endParaRPr lang="en-AU" dirty="0"/>
          </a:p>
        </p:txBody>
      </p:sp>
    </p:spTree>
    <p:extLst>
      <p:ext uri="{BB962C8B-B14F-4D97-AF65-F5344CB8AC3E}">
        <p14:creationId xmlns:p14="http://schemas.microsoft.com/office/powerpoint/2010/main" val="3130122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1000"/>
                                        <p:tgtEl>
                                          <p:spTgt spid="3">
                                            <p:txEl>
                                              <p:pRg st="5" end="5"/>
                                            </p:txEl>
                                          </p:spTgt>
                                        </p:tgtEl>
                                      </p:cBhvr>
                                    </p:animEffect>
                                    <p:anim calcmode="lin" valueType="num">
                                      <p:cBhvr>
                                        <p:cTn id="2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barn(inVertical)">
                                      <p:cBhvr>
                                        <p:cTn id="55" dur="500"/>
                                        <p:tgtEl>
                                          <p:spTgt spid="3">
                                            <p:txEl>
                                              <p:pRg st="12" end="1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13" end="13"/>
                                            </p:txEl>
                                          </p:spTgt>
                                        </p:tgtEl>
                                        <p:attrNameLst>
                                          <p:attrName>style.visibility</p:attrName>
                                        </p:attrNameLst>
                                      </p:cBhvr>
                                      <p:to>
                                        <p:strVal val="visible"/>
                                      </p:to>
                                    </p:set>
                                    <p:anim calcmode="lin" valueType="num">
                                      <p:cBhvr additive="base">
                                        <p:cTn id="60"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3">
                                            <p:txEl>
                                              <p:pRg st="14" end="14"/>
                                            </p:txEl>
                                          </p:spTgt>
                                        </p:tgtEl>
                                        <p:attrNameLst>
                                          <p:attrName>style.visibility</p:attrName>
                                        </p:attrNameLst>
                                      </p:cBhvr>
                                      <p:to>
                                        <p:strVal val="visible"/>
                                      </p:to>
                                    </p:set>
                                    <p:animEffect transition="in" filter="barn(inVertical)">
                                      <p:cBhvr>
                                        <p:cTn id="66"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080832" y="1772816"/>
            <a:ext cx="9623679" cy="4824536"/>
          </a:xfrm>
        </p:spPr>
        <p:txBody>
          <a:bodyPr>
            <a:normAutofit lnSpcReduction="10000"/>
          </a:bodyPr>
          <a:lstStyle/>
          <a:p>
            <a:pPr lvl="0"/>
            <a:r>
              <a:rPr lang="en-US" dirty="0" smtClean="0">
                <a:solidFill>
                  <a:prstClr val="black">
                    <a:lumMod val="75000"/>
                    <a:lumOff val="25000"/>
                  </a:prstClr>
                </a:solidFill>
              </a:rPr>
              <a:t>Common </a:t>
            </a:r>
            <a:r>
              <a:rPr lang="en-US" dirty="0">
                <a:solidFill>
                  <a:prstClr val="black">
                    <a:lumMod val="75000"/>
                    <a:lumOff val="25000"/>
                  </a:prstClr>
                </a:solidFill>
              </a:rPr>
              <a:t>Unhealthy Spiritual Heart </a:t>
            </a:r>
            <a:r>
              <a:rPr lang="en-US" dirty="0" smtClean="0">
                <a:solidFill>
                  <a:prstClr val="black">
                    <a:lumMod val="75000"/>
                    <a:lumOff val="25000"/>
                  </a:prstClr>
                </a:solidFill>
              </a:rPr>
              <a:t>Conditions</a:t>
            </a:r>
          </a:p>
          <a:p>
            <a:pPr marL="228600" lvl="1" indent="0">
              <a:buNone/>
            </a:pPr>
            <a:r>
              <a:rPr lang="en-US" dirty="0" smtClean="0">
                <a:solidFill>
                  <a:prstClr val="black">
                    <a:lumMod val="75000"/>
                    <a:lumOff val="25000"/>
                  </a:prstClr>
                </a:solidFill>
              </a:rPr>
              <a:t>3. Troubled Hearts (also Discouraged Hearts and Fearful Hearts</a:t>
            </a:r>
            <a:r>
              <a:rPr lang="en-US" dirty="0" smtClean="0">
                <a:solidFill>
                  <a:prstClr val="black">
                    <a:lumMod val="75000"/>
                    <a:lumOff val="25000"/>
                  </a:prstClr>
                </a:solidFill>
              </a:rPr>
              <a:t>)</a:t>
            </a:r>
            <a:endParaRPr lang="en-US" dirty="0" smtClean="0">
              <a:solidFill>
                <a:prstClr val="black">
                  <a:lumMod val="75000"/>
                  <a:lumOff val="25000"/>
                </a:prstClr>
              </a:solidFill>
            </a:endParaRPr>
          </a:p>
          <a:p>
            <a:pPr marL="457200" lvl="2" indent="0">
              <a:buNone/>
            </a:pPr>
            <a:r>
              <a:rPr lang="en-US" dirty="0" smtClean="0">
                <a:solidFill>
                  <a:prstClr val="black">
                    <a:lumMod val="75000"/>
                    <a:lumOff val="25000"/>
                  </a:prstClr>
                </a:solidFill>
              </a:rPr>
              <a:t>Consequences:</a:t>
            </a:r>
          </a:p>
          <a:p>
            <a:pPr marL="800100" lvl="2" indent="-342900">
              <a:buFont typeface="Wingdings" panose="05000000000000000000" pitchFamily="2" charset="2"/>
              <a:buChar char="ü"/>
            </a:pPr>
            <a:r>
              <a:rPr lang="en-US" dirty="0" smtClean="0">
                <a:solidFill>
                  <a:prstClr val="black">
                    <a:lumMod val="75000"/>
                    <a:lumOff val="25000"/>
                  </a:prstClr>
                </a:solidFill>
              </a:rPr>
              <a:t>Discouragement</a:t>
            </a:r>
          </a:p>
          <a:p>
            <a:pPr marL="1165860" lvl="4" indent="-342900">
              <a:buFont typeface="Courier New" panose="02070309020205020404" pitchFamily="49" charset="0"/>
              <a:buChar char="o"/>
            </a:pPr>
            <a:r>
              <a:rPr lang="en-US" dirty="0" smtClean="0">
                <a:solidFill>
                  <a:prstClr val="black">
                    <a:lumMod val="75000"/>
                    <a:lumOff val="25000"/>
                  </a:prstClr>
                </a:solidFill>
              </a:rPr>
              <a:t>Sad disposition and countenance</a:t>
            </a:r>
          </a:p>
          <a:p>
            <a:pPr marL="1165860" lvl="4" indent="-342900">
              <a:buFont typeface="Courier New" panose="02070309020205020404" pitchFamily="49" charset="0"/>
              <a:buChar char="o"/>
            </a:pPr>
            <a:r>
              <a:rPr lang="en-US" dirty="0" smtClean="0">
                <a:solidFill>
                  <a:prstClr val="black">
                    <a:lumMod val="75000"/>
                    <a:lumOff val="25000"/>
                  </a:prstClr>
                </a:solidFill>
              </a:rPr>
              <a:t>Tendency to place blame or to give up</a:t>
            </a:r>
          </a:p>
          <a:p>
            <a:pPr marL="1165860" lvl="4" indent="-342900">
              <a:buFont typeface="Courier New" panose="02070309020205020404" pitchFamily="49" charset="0"/>
              <a:buChar char="o"/>
            </a:pPr>
            <a:r>
              <a:rPr lang="en-US" dirty="0" smtClean="0">
                <a:solidFill>
                  <a:prstClr val="black">
                    <a:lumMod val="75000"/>
                    <a:lumOff val="25000"/>
                  </a:prstClr>
                </a:solidFill>
              </a:rPr>
              <a:t>Or worse ‘lash out’			1 Sam 30:6	</a:t>
            </a:r>
          </a:p>
          <a:p>
            <a:pPr marL="800100" lvl="2" indent="-342900">
              <a:buFont typeface="Wingdings" panose="05000000000000000000" pitchFamily="2" charset="2"/>
              <a:buChar char="ü"/>
            </a:pPr>
            <a:endParaRPr lang="en-US" dirty="0" smtClean="0">
              <a:solidFill>
                <a:prstClr val="black">
                  <a:lumMod val="75000"/>
                  <a:lumOff val="25000"/>
                </a:prstClr>
              </a:solidFill>
            </a:endParaRPr>
          </a:p>
          <a:p>
            <a:pPr marL="457200" lvl="2" indent="0">
              <a:buNone/>
            </a:pPr>
            <a:r>
              <a:rPr lang="en-US" dirty="0" smtClean="0">
                <a:solidFill>
                  <a:prstClr val="black">
                    <a:lumMod val="75000"/>
                    <a:lumOff val="25000"/>
                  </a:prstClr>
                </a:solidFill>
              </a:rPr>
              <a:t>Remedy:</a:t>
            </a:r>
          </a:p>
          <a:p>
            <a:pPr marL="800100" lvl="2" indent="-342900">
              <a:buFont typeface="Wingdings" panose="05000000000000000000" pitchFamily="2" charset="2"/>
              <a:buChar char="ü"/>
            </a:pPr>
            <a:r>
              <a:rPr lang="en-US" dirty="0" smtClean="0">
                <a:solidFill>
                  <a:prstClr val="black">
                    <a:lumMod val="75000"/>
                    <a:lumOff val="25000"/>
                  </a:prstClr>
                </a:solidFill>
              </a:rPr>
              <a:t>Believe in God and in Jesus Christ</a:t>
            </a:r>
            <a:r>
              <a:rPr lang="en-US" dirty="0">
                <a:solidFill>
                  <a:prstClr val="black">
                    <a:lumMod val="75000"/>
                    <a:lumOff val="25000"/>
                  </a:prstClr>
                </a:solidFill>
              </a:rPr>
              <a:t> </a:t>
            </a:r>
            <a:r>
              <a:rPr lang="en-US" dirty="0" smtClean="0">
                <a:solidFill>
                  <a:prstClr val="black">
                    <a:lumMod val="75000"/>
                    <a:lumOff val="25000"/>
                  </a:prstClr>
                </a:solidFill>
              </a:rPr>
              <a:t>- ‘…you believe in God, believe also in Me’					</a:t>
            </a:r>
            <a:r>
              <a:rPr lang="en-US" dirty="0" smtClean="0">
                <a:solidFill>
                  <a:prstClr val="black">
                    <a:lumMod val="75000"/>
                    <a:lumOff val="25000"/>
                  </a:prstClr>
                </a:solidFill>
              </a:rPr>
              <a:t>		John </a:t>
            </a:r>
            <a:r>
              <a:rPr lang="en-US" dirty="0" smtClean="0">
                <a:solidFill>
                  <a:prstClr val="black">
                    <a:lumMod val="75000"/>
                    <a:lumOff val="25000"/>
                  </a:prstClr>
                </a:solidFill>
              </a:rPr>
              <a:t>14:1</a:t>
            </a:r>
          </a:p>
          <a:p>
            <a:pPr marL="800100" lvl="2" indent="-342900">
              <a:buFont typeface="Wingdings" panose="05000000000000000000" pitchFamily="2" charset="2"/>
              <a:buChar char="ü"/>
            </a:pPr>
            <a:r>
              <a:rPr lang="en-US" dirty="0" smtClean="0">
                <a:solidFill>
                  <a:prstClr val="black">
                    <a:lumMod val="75000"/>
                    <a:lumOff val="25000"/>
                  </a:prstClr>
                </a:solidFill>
              </a:rPr>
              <a:t>Encourage yourself in the Lord 	</a:t>
            </a:r>
            <a:r>
              <a:rPr lang="en-US" dirty="0" smtClean="0">
                <a:solidFill>
                  <a:prstClr val="black">
                    <a:lumMod val="75000"/>
                    <a:lumOff val="25000"/>
                  </a:prstClr>
                </a:solidFill>
              </a:rPr>
              <a:t>	1 </a:t>
            </a:r>
            <a:r>
              <a:rPr lang="en-US" dirty="0" smtClean="0">
                <a:solidFill>
                  <a:prstClr val="black">
                    <a:lumMod val="75000"/>
                    <a:lumOff val="25000"/>
                  </a:prstClr>
                </a:solidFill>
              </a:rPr>
              <a:t>Sam 30:6</a:t>
            </a:r>
          </a:p>
          <a:p>
            <a:pPr marL="800100" lvl="2" indent="-342900">
              <a:buFont typeface="Wingdings" panose="05000000000000000000" pitchFamily="2" charset="2"/>
              <a:buChar char="ü"/>
            </a:pPr>
            <a:r>
              <a:rPr lang="en-US" dirty="0" smtClean="0">
                <a:solidFill>
                  <a:prstClr val="black">
                    <a:lumMod val="75000"/>
                    <a:lumOff val="25000"/>
                  </a:prstClr>
                </a:solidFill>
              </a:rPr>
              <a:t>Inquire of the Lord. Ask for guidance in the matter that is troubling you. Commit the matter to God		1 Sam 30:7</a:t>
            </a:r>
          </a:p>
          <a:p>
            <a:pPr marL="800100" lvl="2" indent="-342900">
              <a:buFont typeface="Wingdings" panose="05000000000000000000" pitchFamily="2" charset="2"/>
              <a:buChar char="ü"/>
            </a:pPr>
            <a:r>
              <a:rPr lang="en-US" dirty="0" smtClean="0">
                <a:solidFill>
                  <a:prstClr val="black">
                    <a:lumMod val="75000"/>
                    <a:lumOff val="25000"/>
                  </a:prstClr>
                </a:solidFill>
              </a:rPr>
              <a:t>Talk to Pastor			</a:t>
            </a:r>
            <a:r>
              <a:rPr lang="en-US" dirty="0" smtClean="0">
                <a:solidFill>
                  <a:prstClr val="black">
                    <a:lumMod val="75000"/>
                    <a:lumOff val="25000"/>
                  </a:prstClr>
                </a:solidFill>
              </a:rPr>
              <a:t>	1 </a:t>
            </a:r>
            <a:r>
              <a:rPr lang="en-US" dirty="0" smtClean="0">
                <a:solidFill>
                  <a:prstClr val="black">
                    <a:lumMod val="75000"/>
                    <a:lumOff val="25000"/>
                  </a:prstClr>
                </a:solidFill>
              </a:rPr>
              <a:t>Sam 30:7	</a:t>
            </a:r>
          </a:p>
          <a:p>
            <a:pPr lvl="1">
              <a:buFont typeface="Wingdings" panose="05000000000000000000" pitchFamily="2" charset="2"/>
              <a:buChar char="Ø"/>
            </a:pPr>
            <a:endParaRPr lang="en-US" dirty="0">
              <a:solidFill>
                <a:prstClr val="black">
                  <a:lumMod val="75000"/>
                  <a:lumOff val="25000"/>
                </a:prstClr>
              </a:solidFill>
            </a:endParaRPr>
          </a:p>
          <a:p>
            <a:endParaRPr lang="en-AU" dirty="0"/>
          </a:p>
        </p:txBody>
      </p:sp>
    </p:spTree>
    <p:extLst>
      <p:ext uri="{BB962C8B-B14F-4D97-AF65-F5344CB8AC3E}">
        <p14:creationId xmlns:p14="http://schemas.microsoft.com/office/powerpoint/2010/main" val="388371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fade">
                                      <p:cBhvr>
                                        <p:cTn id="50" dur="500"/>
                                        <p:tgtEl>
                                          <p:spTgt spid="3">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415480" y="1828799"/>
            <a:ext cx="9144000" cy="4572001"/>
          </a:xfrm>
        </p:spPr>
        <p:txBody>
          <a:bodyPr>
            <a:normAutofit fontScale="77500" lnSpcReduction="20000"/>
          </a:bodyPr>
          <a:lstStyle/>
          <a:p>
            <a:pPr marL="0" lvl="0" indent="0">
              <a:buNone/>
            </a:pPr>
            <a:r>
              <a:rPr lang="en-US" dirty="0">
                <a:solidFill>
                  <a:prstClr val="black">
                    <a:lumMod val="75000"/>
                    <a:lumOff val="25000"/>
                  </a:prstClr>
                </a:solidFill>
              </a:rPr>
              <a:t>C</a:t>
            </a:r>
            <a:r>
              <a:rPr lang="en-US" dirty="0" smtClean="0">
                <a:solidFill>
                  <a:prstClr val="black">
                    <a:lumMod val="75000"/>
                    <a:lumOff val="25000"/>
                  </a:prstClr>
                </a:solidFill>
              </a:rPr>
              <a:t>onclusion:</a:t>
            </a:r>
          </a:p>
          <a:p>
            <a:pPr lvl="0">
              <a:buFont typeface="Wingdings" panose="05000000000000000000" pitchFamily="2" charset="2"/>
              <a:buChar char="Ø"/>
            </a:pPr>
            <a:r>
              <a:rPr lang="en-US" dirty="0" smtClean="0">
                <a:solidFill>
                  <a:prstClr val="black">
                    <a:lumMod val="75000"/>
                    <a:lumOff val="25000"/>
                  </a:prstClr>
                </a:solidFill>
              </a:rPr>
              <a:t>Heart conditions can afflict anyone – no one is exempted</a:t>
            </a:r>
          </a:p>
          <a:p>
            <a:pPr lvl="0">
              <a:buFont typeface="Wingdings" panose="05000000000000000000" pitchFamily="2" charset="2"/>
              <a:buChar char="Ø"/>
            </a:pPr>
            <a:r>
              <a:rPr lang="en-US" dirty="0" smtClean="0">
                <a:solidFill>
                  <a:prstClr val="black">
                    <a:lumMod val="75000"/>
                    <a:lumOff val="25000"/>
                  </a:prstClr>
                </a:solidFill>
              </a:rPr>
              <a:t>Watch out for these spiritual conditions – Proud Heart; Hardened Heart and Troubled Heart </a:t>
            </a:r>
            <a:endParaRPr lang="en-US" dirty="0">
              <a:solidFill>
                <a:prstClr val="black">
                  <a:lumMod val="75000"/>
                  <a:lumOff val="25000"/>
                </a:prstClr>
              </a:solidFill>
            </a:endParaRPr>
          </a:p>
          <a:p>
            <a:pPr lvl="0">
              <a:buFont typeface="Wingdings" panose="05000000000000000000" pitchFamily="2" charset="2"/>
              <a:buChar char="Ø"/>
            </a:pPr>
            <a:r>
              <a:rPr lang="en-US" dirty="0" smtClean="0">
                <a:solidFill>
                  <a:prstClr val="black">
                    <a:lumMod val="75000"/>
                    <a:lumOff val="25000"/>
                  </a:prstClr>
                </a:solidFill>
              </a:rPr>
              <a:t>Urgently deal with problem situations once you become aware of it</a:t>
            </a:r>
          </a:p>
          <a:p>
            <a:pPr lvl="0">
              <a:buFont typeface="Wingdings" panose="05000000000000000000" pitchFamily="2" charset="2"/>
              <a:buChar char="Ø"/>
            </a:pPr>
            <a:r>
              <a:rPr lang="en-US" dirty="0" smtClean="0">
                <a:solidFill>
                  <a:prstClr val="black">
                    <a:lumMod val="75000"/>
                    <a:lumOff val="25000"/>
                  </a:prstClr>
                </a:solidFill>
              </a:rPr>
              <a:t>Failure to do so is ceding grounds to the devil who will build strongholds in our lives. Strongholds formed will be problematic to deal with.</a:t>
            </a:r>
          </a:p>
          <a:p>
            <a:pPr lvl="0">
              <a:buFont typeface="Wingdings" panose="05000000000000000000" pitchFamily="2" charset="2"/>
              <a:buChar char="Ø"/>
            </a:pPr>
            <a:r>
              <a:rPr lang="en-US" dirty="0" smtClean="0">
                <a:solidFill>
                  <a:prstClr val="black">
                    <a:lumMod val="75000"/>
                    <a:lumOff val="25000"/>
                  </a:prstClr>
                </a:solidFill>
              </a:rPr>
              <a:t>God has given us weapons of warfare for pulling down strongholds 	2 Cor 10:4,5</a:t>
            </a:r>
            <a:endParaRPr lang="en-US" dirty="0">
              <a:solidFill>
                <a:prstClr val="black">
                  <a:lumMod val="75000"/>
                  <a:lumOff val="25000"/>
                </a:prstClr>
              </a:solidFill>
            </a:endParaRPr>
          </a:p>
          <a:p>
            <a:pPr>
              <a:buFont typeface="Wingdings" panose="05000000000000000000" pitchFamily="2" charset="2"/>
              <a:buChar char="Ø"/>
            </a:pPr>
            <a:r>
              <a:rPr lang="en-US" dirty="0" smtClean="0"/>
              <a:t>Put on the whole armour of God and prayer	Eph 6:11-18</a:t>
            </a:r>
          </a:p>
          <a:p>
            <a:pPr>
              <a:buFont typeface="Wingdings" panose="05000000000000000000" pitchFamily="2" charset="2"/>
              <a:buChar char="Ø"/>
            </a:pPr>
            <a:r>
              <a:rPr lang="en-US" dirty="0" smtClean="0"/>
              <a:t>The offensive weapon from God’s armour is the Sword of the Spirit, the Word of God</a:t>
            </a:r>
          </a:p>
          <a:p>
            <a:pPr>
              <a:buFont typeface="Wingdings" panose="05000000000000000000" pitchFamily="2" charset="2"/>
              <a:buChar char="Ø"/>
            </a:pPr>
            <a:r>
              <a:rPr lang="en-US" dirty="0" smtClean="0"/>
              <a:t>Let Us Wield the Word of God - </a:t>
            </a:r>
            <a:r>
              <a:rPr lang="en-US" i="1" u="sng" dirty="0" smtClean="0"/>
              <a:t>God’s declared truth (“It is </a:t>
            </a:r>
            <a:r>
              <a:rPr lang="en-US" i="1" u="sng" dirty="0"/>
              <a:t>w</a:t>
            </a:r>
            <a:r>
              <a:rPr lang="en-US" i="1" u="sng" dirty="0" smtClean="0"/>
              <a:t>ritten”)</a:t>
            </a:r>
            <a:r>
              <a:rPr lang="en-US" i="1" dirty="0" smtClean="0"/>
              <a:t> </a:t>
            </a:r>
            <a:r>
              <a:rPr lang="en-US" dirty="0" smtClean="0"/>
              <a:t>to destroy the devil’s scheme and devices which </a:t>
            </a:r>
            <a:r>
              <a:rPr lang="en-US" i="1" u="sng" dirty="0" smtClean="0"/>
              <a:t>are based on lies and deception</a:t>
            </a:r>
          </a:p>
          <a:p>
            <a:pPr>
              <a:buFont typeface="Wingdings" panose="05000000000000000000" pitchFamily="2" charset="2"/>
              <a:buChar char="Ø"/>
            </a:pPr>
            <a:endParaRPr lang="en-US" i="1" u="sng" dirty="0" smtClean="0"/>
          </a:p>
        </p:txBody>
      </p:sp>
    </p:spTree>
    <p:extLst>
      <p:ext uri="{BB962C8B-B14F-4D97-AF65-F5344CB8AC3E}">
        <p14:creationId xmlns:p14="http://schemas.microsoft.com/office/powerpoint/2010/main" val="134238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heel(1)">
                                      <p:cBhvr>
                                        <p:cTn id="30" dur="2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wipe(down)">
                                      <p:cBhvr>
                                        <p:cTn id="40" dur="580">
                                          <p:stCondLst>
                                            <p:cond delay="0"/>
                                          </p:stCondLst>
                                        </p:cTn>
                                        <p:tgtEl>
                                          <p:spTgt spid="3">
                                            <p:txEl>
                                              <p:pRg st="7" end="7"/>
                                            </p:txEl>
                                          </p:spTgt>
                                        </p:tgtEl>
                                      </p:cBhvr>
                                    </p:animEffect>
                                    <p:anim calcmode="lin" valueType="num">
                                      <p:cBhvr>
                                        <p:cTn id="41"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3">
                                            <p:txEl>
                                              <p:pRg st="7" end="7"/>
                                            </p:txEl>
                                          </p:spTgt>
                                        </p:tgtEl>
                                      </p:cBhvr>
                                      <p:to x="100000" y="60000"/>
                                    </p:animScale>
                                    <p:animScale>
                                      <p:cBhvr>
                                        <p:cTn id="47" dur="166" decel="50000">
                                          <p:stCondLst>
                                            <p:cond delay="676"/>
                                          </p:stCondLst>
                                        </p:cTn>
                                        <p:tgtEl>
                                          <p:spTgt spid="3">
                                            <p:txEl>
                                              <p:pRg st="7" end="7"/>
                                            </p:txEl>
                                          </p:spTgt>
                                        </p:tgtEl>
                                      </p:cBhvr>
                                      <p:to x="100000" y="100000"/>
                                    </p:animScale>
                                    <p:animScale>
                                      <p:cBhvr>
                                        <p:cTn id="48" dur="26">
                                          <p:stCondLst>
                                            <p:cond delay="1312"/>
                                          </p:stCondLst>
                                        </p:cTn>
                                        <p:tgtEl>
                                          <p:spTgt spid="3">
                                            <p:txEl>
                                              <p:pRg st="7" end="7"/>
                                            </p:txEl>
                                          </p:spTgt>
                                        </p:tgtEl>
                                      </p:cBhvr>
                                      <p:to x="100000" y="80000"/>
                                    </p:animScale>
                                    <p:animScale>
                                      <p:cBhvr>
                                        <p:cTn id="49" dur="166" decel="50000">
                                          <p:stCondLst>
                                            <p:cond delay="1338"/>
                                          </p:stCondLst>
                                        </p:cTn>
                                        <p:tgtEl>
                                          <p:spTgt spid="3">
                                            <p:txEl>
                                              <p:pRg st="7" end="7"/>
                                            </p:txEl>
                                          </p:spTgt>
                                        </p:tgtEl>
                                      </p:cBhvr>
                                      <p:to x="100000" y="100000"/>
                                    </p:animScale>
                                    <p:animScale>
                                      <p:cBhvr>
                                        <p:cTn id="50" dur="26">
                                          <p:stCondLst>
                                            <p:cond delay="1642"/>
                                          </p:stCondLst>
                                        </p:cTn>
                                        <p:tgtEl>
                                          <p:spTgt spid="3">
                                            <p:txEl>
                                              <p:pRg st="7" end="7"/>
                                            </p:txEl>
                                          </p:spTgt>
                                        </p:tgtEl>
                                      </p:cBhvr>
                                      <p:to x="100000" y="90000"/>
                                    </p:animScale>
                                    <p:animScale>
                                      <p:cBhvr>
                                        <p:cTn id="51" dur="166" decel="50000">
                                          <p:stCondLst>
                                            <p:cond delay="1668"/>
                                          </p:stCondLst>
                                        </p:cTn>
                                        <p:tgtEl>
                                          <p:spTgt spid="3">
                                            <p:txEl>
                                              <p:pRg st="7" end="7"/>
                                            </p:txEl>
                                          </p:spTgt>
                                        </p:tgtEl>
                                      </p:cBhvr>
                                      <p:to x="100000" y="100000"/>
                                    </p:animScale>
                                    <p:animScale>
                                      <p:cBhvr>
                                        <p:cTn id="52" dur="26">
                                          <p:stCondLst>
                                            <p:cond delay="1808"/>
                                          </p:stCondLst>
                                        </p:cTn>
                                        <p:tgtEl>
                                          <p:spTgt spid="3">
                                            <p:txEl>
                                              <p:pRg st="7" end="7"/>
                                            </p:txEl>
                                          </p:spTgt>
                                        </p:tgtEl>
                                      </p:cBhvr>
                                      <p:to x="100000" y="95000"/>
                                    </p:animScale>
                                    <p:animScale>
                                      <p:cBhvr>
                                        <p:cTn id="53" dur="166" decel="50000">
                                          <p:stCondLst>
                                            <p:cond delay="1834"/>
                                          </p:stCondLst>
                                        </p:cTn>
                                        <p:tgtEl>
                                          <p:spTgt spid="3">
                                            <p:txEl>
                                              <p:pRg st="7" end="7"/>
                                            </p:txEl>
                                          </p:spTgt>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 calcmode="lin" valueType="num">
                                      <p:cBhvr>
                                        <p:cTn id="5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Condition</a:t>
            </a:r>
            <a:endParaRPr lang="en-AU" dirty="0"/>
          </a:p>
        </p:txBody>
      </p:sp>
      <p:sp>
        <p:nvSpPr>
          <p:cNvPr id="3" name="Content Placeholder 2"/>
          <p:cNvSpPr>
            <a:spLocks noGrp="1"/>
          </p:cNvSpPr>
          <p:nvPr>
            <p:ph idx="1"/>
          </p:nvPr>
        </p:nvSpPr>
        <p:spPr>
          <a:xfrm>
            <a:off x="1415480" y="1828799"/>
            <a:ext cx="9144000" cy="4572001"/>
          </a:xfrm>
        </p:spPr>
        <p:txBody>
          <a:bodyPr>
            <a:normAutofit/>
          </a:bodyPr>
          <a:lstStyle/>
          <a:p>
            <a:pPr>
              <a:buFont typeface="Wingdings" panose="05000000000000000000" pitchFamily="2" charset="2"/>
              <a:buChar char="Ø"/>
            </a:pPr>
            <a:endParaRPr lang="en-US" i="1" u="sng" dirty="0" smtClean="0"/>
          </a:p>
          <a:p>
            <a:pPr marL="0" indent="0">
              <a:buNone/>
            </a:pPr>
            <a:endParaRPr lang="en-US" i="1" u="sng" dirty="0" smtClean="0"/>
          </a:p>
          <a:p>
            <a:pPr marL="0" indent="0" algn="ctr">
              <a:buNone/>
            </a:pPr>
            <a:r>
              <a:rPr lang="en-US" i="1" dirty="0" smtClean="0"/>
              <a:t>A Healthy Spiritual Heart </a:t>
            </a:r>
          </a:p>
          <a:p>
            <a:pPr marL="0" indent="0" algn="ctr">
              <a:buNone/>
            </a:pPr>
            <a:r>
              <a:rPr lang="en-US" i="1" dirty="0" smtClean="0"/>
              <a:t>for  a healthy and abundant spiritual life</a:t>
            </a:r>
          </a:p>
          <a:p>
            <a:pPr marL="0" indent="0" algn="ctr">
              <a:buNone/>
            </a:pPr>
            <a:r>
              <a:rPr lang="en-US" i="1" dirty="0" smtClean="0"/>
              <a:t>full of the love, the joy and the peace of God</a:t>
            </a:r>
          </a:p>
          <a:p>
            <a:pPr marL="0" indent="0" algn="ctr">
              <a:buNone/>
            </a:pPr>
            <a:endParaRPr lang="en-US" i="1" dirty="0"/>
          </a:p>
          <a:p>
            <a:pPr marL="0" indent="0" algn="ctr">
              <a:buNone/>
            </a:pPr>
            <a:r>
              <a:rPr lang="en-US" i="1" dirty="0" smtClean="0"/>
              <a:t>GOD BLESS!</a:t>
            </a:r>
          </a:p>
        </p:txBody>
      </p:sp>
    </p:spTree>
    <p:extLst>
      <p:ext uri="{BB962C8B-B14F-4D97-AF65-F5344CB8AC3E}">
        <p14:creationId xmlns:p14="http://schemas.microsoft.com/office/powerpoint/2010/main" val="3870773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Medical Design 16x9">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41.potx" id="{D7485564-6666-4DDB-B0D3-55F6E694D6E5}" vid="{6E950D30-6FC6-4411-BCFF-468AD9ECA787}"/>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Medical design presentation (widescreen)</Template>
  <TotalTime>3445</TotalTime>
  <Words>1584</Words>
  <Application>Microsoft Office PowerPoint</Application>
  <PresentationFormat>Widescreen</PresentationFormat>
  <Paragraphs>289</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Courier New</vt:lpstr>
      <vt:lpstr>Franklin Gothic Medium</vt:lpstr>
      <vt:lpstr>Wingdings</vt:lpstr>
      <vt:lpstr>Medical Design 16x9</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lpstr>Heart Condition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Heart Condition</dc:title>
  <dc:creator>Puay Choo Ong</dc:creator>
  <cp:lastModifiedBy>Puay Choo Ong</cp:lastModifiedBy>
  <cp:revision>182</cp:revision>
  <cp:lastPrinted>2017-11-18T13:43:47Z</cp:lastPrinted>
  <dcterms:created xsi:type="dcterms:W3CDTF">2017-11-06T03:37:48Z</dcterms:created>
  <dcterms:modified xsi:type="dcterms:W3CDTF">2017-11-18T15:31:26Z</dcterms:modified>
</cp:coreProperties>
</file>